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6"/>
  </p:notesMasterIdLst>
  <p:sldIdLst>
    <p:sldId id="256" r:id="rId5"/>
    <p:sldId id="308" r:id="rId6"/>
    <p:sldId id="307" r:id="rId7"/>
    <p:sldId id="309" r:id="rId8"/>
    <p:sldId id="305" r:id="rId9"/>
    <p:sldId id="306" r:id="rId10"/>
    <p:sldId id="257" r:id="rId11"/>
    <p:sldId id="300" r:id="rId12"/>
    <p:sldId id="258" r:id="rId13"/>
    <p:sldId id="301" r:id="rId14"/>
    <p:sldId id="264" r:id="rId15"/>
    <p:sldId id="263" r:id="rId16"/>
    <p:sldId id="265" r:id="rId17"/>
    <p:sldId id="266" r:id="rId18"/>
    <p:sldId id="302" r:id="rId19"/>
    <p:sldId id="303" r:id="rId20"/>
    <p:sldId id="304" r:id="rId21"/>
    <p:sldId id="268" r:id="rId22"/>
    <p:sldId id="269" r:id="rId23"/>
    <p:sldId id="272" r:id="rId24"/>
    <p:sldId id="321" r:id="rId25"/>
    <p:sldId id="322" r:id="rId26"/>
    <p:sldId id="311" r:id="rId27"/>
    <p:sldId id="310" r:id="rId28"/>
    <p:sldId id="312" r:id="rId29"/>
    <p:sldId id="314" r:id="rId30"/>
    <p:sldId id="313" r:id="rId31"/>
    <p:sldId id="273" r:id="rId32"/>
    <p:sldId id="274" r:id="rId33"/>
    <p:sldId id="315" r:id="rId34"/>
    <p:sldId id="316" r:id="rId35"/>
    <p:sldId id="317" r:id="rId36"/>
    <p:sldId id="275" r:id="rId37"/>
    <p:sldId id="318" r:id="rId38"/>
    <p:sldId id="276" r:id="rId39"/>
    <p:sldId id="278" r:id="rId40"/>
    <p:sldId id="279" r:id="rId41"/>
    <p:sldId id="319" r:id="rId42"/>
    <p:sldId id="281" r:id="rId43"/>
    <p:sldId id="282" r:id="rId44"/>
    <p:sldId id="320" r:id="rId45"/>
    <p:sldId id="283" r:id="rId46"/>
    <p:sldId id="323" r:id="rId47"/>
    <p:sldId id="285" r:id="rId48"/>
    <p:sldId id="286" r:id="rId49"/>
    <p:sldId id="287" r:id="rId50"/>
    <p:sldId id="324" r:id="rId51"/>
    <p:sldId id="288" r:id="rId52"/>
    <p:sldId id="325" r:id="rId53"/>
    <p:sldId id="290" r:id="rId54"/>
    <p:sldId id="29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308"/>
            <p14:sldId id="307"/>
            <p14:sldId id="309"/>
            <p14:sldId id="305"/>
            <p14:sldId id="306"/>
            <p14:sldId id="257"/>
            <p14:sldId id="300"/>
            <p14:sldId id="258"/>
            <p14:sldId id="301"/>
            <p14:sldId id="264"/>
            <p14:sldId id="263"/>
            <p14:sldId id="265"/>
            <p14:sldId id="266"/>
            <p14:sldId id="302"/>
            <p14:sldId id="303"/>
            <p14:sldId id="304"/>
            <p14:sldId id="268"/>
            <p14:sldId id="269"/>
            <p14:sldId id="272"/>
            <p14:sldId id="321"/>
            <p14:sldId id="322"/>
            <p14:sldId id="311"/>
            <p14:sldId id="310"/>
            <p14:sldId id="312"/>
            <p14:sldId id="314"/>
            <p14:sldId id="313"/>
            <p14:sldId id="273"/>
            <p14:sldId id="274"/>
            <p14:sldId id="315"/>
            <p14:sldId id="316"/>
            <p14:sldId id="317"/>
            <p14:sldId id="275"/>
            <p14:sldId id="318"/>
            <p14:sldId id="276"/>
            <p14:sldId id="278"/>
            <p14:sldId id="279"/>
            <p14:sldId id="319"/>
            <p14:sldId id="281"/>
            <p14:sldId id="282"/>
            <p14:sldId id="320"/>
            <p14:sldId id="283"/>
            <p14:sldId id="323"/>
            <p14:sldId id="285"/>
            <p14:sldId id="286"/>
            <p14:sldId id="287"/>
            <p14:sldId id="324"/>
            <p14:sldId id="288"/>
            <p14:sldId id="325"/>
            <p14:sldId id="290"/>
            <p14:sldId id="291"/>
          </p14:sldIdLst>
        </p14:section>
        <p14:section name="Design, Impress, Work Together" id="{B9B51309-D148-4332-87C2-07BE32FBCA3B}">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B4A6"/>
    <a:srgbClr val="734F29"/>
    <a:srgbClr val="D24726"/>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280" autoAdjust="0"/>
  </p:normalViewPr>
  <p:slideViewPr>
    <p:cSldViewPr snapToGrid="0">
      <p:cViewPr varScale="1">
        <p:scale>
          <a:sx n="82" d="100"/>
          <a:sy n="82" d="100"/>
        </p:scale>
        <p:origin x="581" y="72"/>
      </p:cViewPr>
      <p:guideLst>
        <p:guide orient="horz" pos="2160"/>
        <p:guide pos="3840"/>
      </p:guideLst>
    </p:cSldViewPr>
  </p:slideViewPr>
  <p:notesTextViewPr>
    <p:cViewPr>
      <p:scale>
        <a:sx n="1" d="1"/>
        <a:sy n="1" d="1"/>
      </p:scale>
      <p:origin x="0" y="0"/>
    </p:cViewPr>
  </p:notesTextViewPr>
  <p:sorterViewPr>
    <p:cViewPr>
      <p:scale>
        <a:sx n="100" d="100"/>
        <a:sy n="100" d="100"/>
      </p:scale>
      <p:origin x="0" y="-52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EEBAAA-29B5-4AF5-BC5F-7E580C29002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EEBAAA-29B5-4AF5-BC5F-7E580C29002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5" name="Date Placeholder 4"/>
          <p:cNvSpPr>
            <a:spLocks noGrp="1"/>
          </p:cNvSpPr>
          <p:nvPr>
            <p:ph type="dt" sz="half" idx="10"/>
          </p:nvPr>
        </p:nvSpPr>
        <p:spPr/>
        <p:txBody>
          <a:bodyPr/>
          <a:lstStyle/>
          <a:p>
            <a:fld id="{8BEEBAAA-29B5-4AF5-BC5F-7E580C29002D}"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7" name="Date Placeholder 6"/>
          <p:cNvSpPr>
            <a:spLocks noGrp="1"/>
          </p:cNvSpPr>
          <p:nvPr>
            <p:ph type="dt" sz="half" idx="10"/>
          </p:nvPr>
        </p:nvSpPr>
        <p:spPr/>
        <p:txBody>
          <a:bodyPr/>
          <a:lstStyle/>
          <a:p>
            <a:fld id="{8BEEBAAA-29B5-4AF5-BC5F-7E580C29002D}" type="datetimeFigureOut">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a:t>Click to edit Master text styles</a:t>
            </a:r>
          </a:p>
          <a:p>
            <a:pPr marL="0" lvl="1" indent="0">
              <a:lnSpc>
                <a:spcPct val="150000"/>
              </a:lnSpc>
              <a:spcAft>
                <a:spcPts val="1200"/>
              </a:spcAft>
              <a:buNone/>
            </a:pPr>
            <a:r>
              <a:rPr lang="en-US"/>
              <a:t>Second level</a:t>
            </a:r>
          </a:p>
          <a:p>
            <a:pPr marL="0" lvl="2" indent="0">
              <a:lnSpc>
                <a:spcPct val="150000"/>
              </a:lnSpc>
              <a:spcAft>
                <a:spcPts val="1200"/>
              </a:spcAft>
              <a:buNone/>
            </a:pPr>
            <a:r>
              <a:rPr lang="en-US"/>
              <a:t>Third level</a:t>
            </a:r>
          </a:p>
          <a:p>
            <a:pPr marL="0" lvl="3" indent="0">
              <a:lnSpc>
                <a:spcPct val="150000"/>
              </a:lnSpc>
              <a:spcAft>
                <a:spcPts val="1200"/>
              </a:spcAft>
              <a:buNone/>
            </a:pPr>
            <a:r>
              <a:rPr lang="en-US"/>
              <a:t>Fourth level</a:t>
            </a:r>
          </a:p>
          <a:p>
            <a:pPr marL="0" lvl="4" indent="0">
              <a:lnSpc>
                <a:spcPct val="150000"/>
              </a:lnSpc>
              <a:spcAft>
                <a:spcPts val="1200"/>
              </a:spcAft>
              <a:buNone/>
            </a:pPr>
            <a:r>
              <a:rPr lang="en-US"/>
              <a:t>Fifth level</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1/22/2025</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 Using Python</a:t>
            </a:r>
          </a:p>
        </p:txBody>
      </p:sp>
      <p:sp>
        <p:nvSpPr>
          <p:cNvPr id="5" name="TextBox 4"/>
          <p:cNvSpPr txBox="1"/>
          <p:nvPr/>
        </p:nvSpPr>
        <p:spPr>
          <a:xfrm>
            <a:off x="1068946" y="5370490"/>
            <a:ext cx="3204210" cy="369332"/>
          </a:xfrm>
          <a:prstGeom prst="rect">
            <a:avLst/>
          </a:prstGeom>
          <a:noFill/>
        </p:spPr>
        <p:txBody>
          <a:bodyPr wrap="none" rtlCol="0">
            <a:spAutoFit/>
          </a:bodyPr>
          <a:lstStyle/>
          <a:p>
            <a:r>
              <a:rPr lang="en-US" dirty="0"/>
              <a:t>Faculty</a:t>
            </a:r>
            <a:r>
              <a:rPr lang="en-US"/>
              <a:t>: Dr </a:t>
            </a:r>
            <a:r>
              <a:rPr lang="en-US" dirty="0"/>
              <a:t>Arpana Chaturvedi</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2A541-3DA2-11E0-B439-61FBC952F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C47F7-D6F3-16CC-6990-4F5E1E200E6A}"/>
              </a:ext>
            </a:extLst>
          </p:cNvPr>
          <p:cNvSpPr>
            <a:spLocks noGrp="1"/>
          </p:cNvSpPr>
          <p:nvPr>
            <p:ph type="title"/>
          </p:nvPr>
        </p:nvSpPr>
        <p:spPr/>
        <p:txBody>
          <a:bodyPr/>
          <a:lstStyle/>
          <a:p>
            <a:r>
              <a:rPr lang="en-GB" dirty="0"/>
              <a:t>Download : Installation</a:t>
            </a:r>
            <a:endParaRPr lang="en-US" dirty="0"/>
          </a:p>
        </p:txBody>
      </p:sp>
      <p:pic>
        <p:nvPicPr>
          <p:cNvPr id="4" name="Picture 3">
            <a:extLst>
              <a:ext uri="{FF2B5EF4-FFF2-40B4-BE49-F238E27FC236}">
                <a16:creationId xmlns:a16="http://schemas.microsoft.com/office/drawing/2014/main" id="{A31F2D54-68ED-10F5-5C70-6342B327B642}"/>
              </a:ext>
            </a:extLst>
          </p:cNvPr>
          <p:cNvPicPr>
            <a:picLocks noChangeAspect="1"/>
          </p:cNvPicPr>
          <p:nvPr/>
        </p:nvPicPr>
        <p:blipFill>
          <a:blip r:embed="rId2"/>
          <a:stretch>
            <a:fillRect/>
          </a:stretch>
        </p:blipFill>
        <p:spPr>
          <a:xfrm>
            <a:off x="0" y="1812531"/>
            <a:ext cx="12192000" cy="4296968"/>
          </a:xfrm>
          <a:prstGeom prst="rect">
            <a:avLst/>
          </a:prstGeom>
        </p:spPr>
      </p:pic>
    </p:spTree>
    <p:extLst>
      <p:ext uri="{BB962C8B-B14F-4D97-AF65-F5344CB8AC3E}">
        <p14:creationId xmlns:p14="http://schemas.microsoft.com/office/powerpoint/2010/main" val="4018554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D3CFA-500E-CD72-6445-0CA134A33BF7}"/>
              </a:ext>
            </a:extLst>
          </p:cNvPr>
          <p:cNvSpPr>
            <a:spLocks noGrp="1"/>
          </p:cNvSpPr>
          <p:nvPr>
            <p:ph type="title"/>
          </p:nvPr>
        </p:nvSpPr>
        <p:spPr>
          <a:xfrm>
            <a:off x="457200" y="390698"/>
            <a:ext cx="5070763" cy="6168044"/>
          </a:xfrm>
        </p:spPr>
        <p:txBody>
          <a:bodyPr/>
          <a:lstStyle/>
          <a:p>
            <a:r>
              <a:rPr lang="en-US" sz="1400" b="1" dirty="0">
                <a:latin typeface="+mn-lt"/>
              </a:rPr>
              <a:t>Anaconda Navigator:</a:t>
            </a:r>
            <a:br>
              <a:rPr lang="en-US" sz="1400" dirty="0">
                <a:latin typeface="+mn-lt"/>
              </a:rPr>
            </a:br>
            <a:r>
              <a:rPr lang="en-US" sz="1400" dirty="0">
                <a:latin typeface="+mn-lt"/>
              </a:rPr>
              <a:t>A graphical user interface for managing environments, packages, and launching applications like </a:t>
            </a:r>
            <a:r>
              <a:rPr lang="en-US" sz="1400" dirty="0" err="1">
                <a:latin typeface="+mn-lt"/>
              </a:rPr>
              <a:t>Jupyter</a:t>
            </a:r>
            <a:r>
              <a:rPr lang="en-US" sz="1400" dirty="0">
                <a:latin typeface="+mn-lt"/>
              </a:rPr>
              <a:t> Notebook, Spyder, and RStudio.</a:t>
            </a:r>
            <a:br>
              <a:rPr lang="en-US" sz="1400" dirty="0">
                <a:latin typeface="+mn-lt"/>
              </a:rPr>
            </a:br>
            <a:br>
              <a:rPr lang="en-US" sz="1400" dirty="0">
                <a:latin typeface="+mn-lt"/>
              </a:rPr>
            </a:br>
            <a:r>
              <a:rPr lang="en-US" sz="1400" b="1" dirty="0" err="1">
                <a:latin typeface="+mn-lt"/>
              </a:rPr>
              <a:t>Jupyter</a:t>
            </a:r>
            <a:r>
              <a:rPr lang="en-US" sz="1400" b="1" dirty="0">
                <a:latin typeface="+mn-lt"/>
              </a:rPr>
              <a:t> Notebook:</a:t>
            </a:r>
            <a:br>
              <a:rPr lang="en-US" sz="1400" dirty="0">
                <a:latin typeface="+mn-lt"/>
              </a:rPr>
            </a:br>
            <a:r>
              <a:rPr lang="en-US" sz="1400" dirty="0">
                <a:latin typeface="+mn-lt"/>
              </a:rPr>
              <a:t>A web-based tool for writing and executing live Python code, visualizing data, and creating interactive documents.</a:t>
            </a:r>
            <a:br>
              <a:rPr lang="en-US" sz="1400" dirty="0">
                <a:latin typeface="+mn-lt"/>
              </a:rPr>
            </a:br>
            <a:br>
              <a:rPr lang="en-US" sz="1400" dirty="0">
                <a:latin typeface="+mn-lt"/>
              </a:rPr>
            </a:br>
            <a:r>
              <a:rPr lang="en-US" sz="1400" b="1" dirty="0">
                <a:latin typeface="+mn-lt"/>
              </a:rPr>
              <a:t>Spyder:</a:t>
            </a:r>
            <a:br>
              <a:rPr lang="en-US" sz="1400" dirty="0">
                <a:latin typeface="+mn-lt"/>
              </a:rPr>
            </a:br>
            <a:r>
              <a:rPr lang="en-US" sz="1400" dirty="0">
                <a:latin typeface="+mn-lt"/>
              </a:rPr>
              <a:t>An integrated development environment (IDE) for Python, designed for data science and scientific computing with advanced debugging and variable exploration.</a:t>
            </a:r>
            <a:br>
              <a:rPr lang="en-US" sz="1400" dirty="0">
                <a:latin typeface="+mn-lt"/>
              </a:rPr>
            </a:br>
            <a:br>
              <a:rPr lang="en-US" sz="1400" dirty="0">
                <a:latin typeface="+mn-lt"/>
              </a:rPr>
            </a:br>
            <a:r>
              <a:rPr lang="en-US" sz="1400" b="1" dirty="0">
                <a:latin typeface="+mn-lt"/>
              </a:rPr>
              <a:t>Anaconda Prompt:</a:t>
            </a:r>
            <a:br>
              <a:rPr lang="en-US" sz="1400" dirty="0">
                <a:latin typeface="+mn-lt"/>
              </a:rPr>
            </a:br>
            <a:r>
              <a:rPr lang="en-US" sz="1400" dirty="0">
                <a:latin typeface="+mn-lt"/>
              </a:rPr>
              <a:t>A command-line interface pre-configured for managing Anaconda environments and running Python/</a:t>
            </a:r>
            <a:r>
              <a:rPr lang="en-US" sz="1400" dirty="0" err="1">
                <a:latin typeface="+mn-lt"/>
              </a:rPr>
              <a:t>Conda</a:t>
            </a:r>
            <a:r>
              <a:rPr lang="en-US" sz="1400" dirty="0">
                <a:latin typeface="+mn-lt"/>
              </a:rPr>
              <a:t> commands.</a:t>
            </a:r>
            <a:br>
              <a:rPr lang="en-US" sz="1400" dirty="0">
                <a:latin typeface="+mn-lt"/>
              </a:rPr>
            </a:br>
            <a:br>
              <a:rPr lang="en-US" sz="1400" dirty="0">
                <a:latin typeface="+mn-lt"/>
              </a:rPr>
            </a:br>
            <a:r>
              <a:rPr lang="en-US" sz="1400" b="1" dirty="0">
                <a:latin typeface="+mn-lt"/>
              </a:rPr>
              <a:t>Anaconda </a:t>
            </a:r>
            <a:r>
              <a:rPr lang="en-US" sz="1400" b="1" dirty="0" err="1">
                <a:latin typeface="+mn-lt"/>
              </a:rPr>
              <a:t>Powershell</a:t>
            </a:r>
            <a:r>
              <a:rPr lang="en-US" sz="1400" b="1" dirty="0">
                <a:latin typeface="+mn-lt"/>
              </a:rPr>
              <a:t> Prompt:</a:t>
            </a:r>
            <a:br>
              <a:rPr lang="en-US" sz="1400" dirty="0">
                <a:latin typeface="+mn-lt"/>
              </a:rPr>
            </a:br>
            <a:r>
              <a:rPr lang="en-US" sz="1400" dirty="0">
                <a:latin typeface="+mn-lt"/>
              </a:rPr>
              <a:t>A Windows </a:t>
            </a:r>
            <a:r>
              <a:rPr lang="en-US" sz="1400" dirty="0" err="1">
                <a:latin typeface="+mn-lt"/>
              </a:rPr>
              <a:t>Powershell</a:t>
            </a:r>
            <a:r>
              <a:rPr lang="en-US" sz="1400" dirty="0">
                <a:latin typeface="+mn-lt"/>
              </a:rPr>
              <a:t> interface optimized for working with </a:t>
            </a:r>
            <a:r>
              <a:rPr lang="en-US" sz="1400" dirty="0" err="1">
                <a:latin typeface="+mn-lt"/>
              </a:rPr>
              <a:t>Conda</a:t>
            </a:r>
            <a:r>
              <a:rPr lang="en-US" sz="1400" dirty="0">
                <a:latin typeface="+mn-lt"/>
              </a:rPr>
              <a:t> environments and packages, providing more scripting capabilities.</a:t>
            </a:r>
          </a:p>
        </p:txBody>
      </p:sp>
      <p:pic>
        <p:nvPicPr>
          <p:cNvPr id="7" name="Picture 6">
            <a:extLst>
              <a:ext uri="{FF2B5EF4-FFF2-40B4-BE49-F238E27FC236}">
                <a16:creationId xmlns:a16="http://schemas.microsoft.com/office/drawing/2014/main" id="{C6A001FC-D919-64C3-E894-8F5D0C47688A}"/>
              </a:ext>
            </a:extLst>
          </p:cNvPr>
          <p:cNvPicPr>
            <a:picLocks noChangeAspect="1"/>
          </p:cNvPicPr>
          <p:nvPr/>
        </p:nvPicPr>
        <p:blipFill>
          <a:blip r:embed="rId2"/>
          <a:stretch>
            <a:fillRect/>
          </a:stretch>
        </p:blipFill>
        <p:spPr>
          <a:xfrm>
            <a:off x="6835322" y="498763"/>
            <a:ext cx="3588838" cy="5951913"/>
          </a:xfrm>
          <a:prstGeom prst="rect">
            <a:avLst/>
          </a:prstGeom>
        </p:spPr>
      </p:pic>
    </p:spTree>
    <p:extLst>
      <p:ext uri="{BB962C8B-B14F-4D97-AF65-F5344CB8AC3E}">
        <p14:creationId xmlns:p14="http://schemas.microsoft.com/office/powerpoint/2010/main" val="372279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3F34-A582-3CD9-E06E-1FE3835CFDAC}"/>
              </a:ext>
            </a:extLst>
          </p:cNvPr>
          <p:cNvSpPr>
            <a:spLocks noGrp="1"/>
          </p:cNvSpPr>
          <p:nvPr>
            <p:ph type="title"/>
          </p:nvPr>
        </p:nvSpPr>
        <p:spPr/>
        <p:txBody>
          <a:bodyPr/>
          <a:lstStyle/>
          <a:p>
            <a:r>
              <a:rPr lang="en-GB" dirty="0"/>
              <a:t>Launching </a:t>
            </a:r>
            <a:r>
              <a:rPr lang="en-GB" dirty="0" err="1"/>
              <a:t>Jupyter</a:t>
            </a:r>
            <a:r>
              <a:rPr lang="en-GB" dirty="0"/>
              <a:t> Notebook</a:t>
            </a:r>
            <a:endParaRPr lang="en-US" dirty="0"/>
          </a:p>
        </p:txBody>
      </p:sp>
      <p:sp>
        <p:nvSpPr>
          <p:cNvPr id="3" name="Rectangle 1">
            <a:extLst>
              <a:ext uri="{FF2B5EF4-FFF2-40B4-BE49-F238E27FC236}">
                <a16:creationId xmlns:a16="http://schemas.microsoft.com/office/drawing/2014/main" id="{D4D74BAF-892D-EB3F-5EE9-4F813921AB6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B8B874D5-6FA6-695C-8493-3F1D113C0688}"/>
              </a:ext>
            </a:extLst>
          </p:cNvPr>
          <p:cNvPicPr>
            <a:picLocks noChangeAspect="1"/>
          </p:cNvPicPr>
          <p:nvPr/>
        </p:nvPicPr>
        <p:blipFill>
          <a:blip r:embed="rId2"/>
          <a:stretch>
            <a:fillRect/>
          </a:stretch>
        </p:blipFill>
        <p:spPr>
          <a:xfrm>
            <a:off x="299259" y="1517034"/>
            <a:ext cx="7323513" cy="2296967"/>
          </a:xfrm>
          <a:prstGeom prst="rect">
            <a:avLst/>
          </a:prstGeom>
        </p:spPr>
      </p:pic>
      <p:pic>
        <p:nvPicPr>
          <p:cNvPr id="8" name="Picture 7">
            <a:extLst>
              <a:ext uri="{FF2B5EF4-FFF2-40B4-BE49-F238E27FC236}">
                <a16:creationId xmlns:a16="http://schemas.microsoft.com/office/drawing/2014/main" id="{FDC442D7-8017-0C62-BD59-214D575CD597}"/>
              </a:ext>
            </a:extLst>
          </p:cNvPr>
          <p:cNvPicPr>
            <a:picLocks noChangeAspect="1"/>
          </p:cNvPicPr>
          <p:nvPr/>
        </p:nvPicPr>
        <p:blipFill>
          <a:blip r:embed="rId3"/>
          <a:stretch>
            <a:fillRect/>
          </a:stretch>
        </p:blipFill>
        <p:spPr>
          <a:xfrm>
            <a:off x="3796175" y="3554906"/>
            <a:ext cx="8154756" cy="3078649"/>
          </a:xfrm>
          <a:prstGeom prst="rect">
            <a:avLst/>
          </a:prstGeom>
        </p:spPr>
      </p:pic>
      <p:sp>
        <p:nvSpPr>
          <p:cNvPr id="10" name="TextBox 9">
            <a:extLst>
              <a:ext uri="{FF2B5EF4-FFF2-40B4-BE49-F238E27FC236}">
                <a16:creationId xmlns:a16="http://schemas.microsoft.com/office/drawing/2014/main" id="{922FB200-A334-0F2B-2419-1370A7154E7F}"/>
              </a:ext>
            </a:extLst>
          </p:cNvPr>
          <p:cNvSpPr txBox="1"/>
          <p:nvPr/>
        </p:nvSpPr>
        <p:spPr>
          <a:xfrm>
            <a:off x="609600" y="5094230"/>
            <a:ext cx="6097384" cy="369332"/>
          </a:xfrm>
          <a:prstGeom prst="rect">
            <a:avLst/>
          </a:prstGeom>
          <a:noFill/>
        </p:spPr>
        <p:txBody>
          <a:bodyPr wrap="square">
            <a:spAutoFit/>
          </a:bodyPr>
          <a:lstStyle/>
          <a:p>
            <a:r>
              <a:rPr lang="en-IN" dirty="0"/>
              <a:t>Localhost:8888</a:t>
            </a:r>
          </a:p>
        </p:txBody>
      </p:sp>
    </p:spTree>
    <p:extLst>
      <p:ext uri="{BB962C8B-B14F-4D97-AF65-F5344CB8AC3E}">
        <p14:creationId xmlns:p14="http://schemas.microsoft.com/office/powerpoint/2010/main" val="405582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93CD-03B8-B9DD-2948-7CF373C02123}"/>
              </a:ext>
            </a:extLst>
          </p:cNvPr>
          <p:cNvSpPr>
            <a:spLocks noGrp="1"/>
          </p:cNvSpPr>
          <p:nvPr>
            <p:ph type="title"/>
          </p:nvPr>
        </p:nvSpPr>
        <p:spPr/>
        <p:txBody>
          <a:bodyPr/>
          <a:lstStyle/>
          <a:p>
            <a:r>
              <a:rPr lang="en-GB" dirty="0"/>
              <a:t>Basic - </a:t>
            </a:r>
            <a:r>
              <a:rPr lang="en-GB" dirty="0" err="1"/>
              <a:t>Jupyter</a:t>
            </a:r>
            <a:r>
              <a:rPr lang="en-GB" dirty="0"/>
              <a:t> Commands</a:t>
            </a:r>
            <a:endParaRPr lang="en-US" dirty="0"/>
          </a:p>
        </p:txBody>
      </p:sp>
      <p:pic>
        <p:nvPicPr>
          <p:cNvPr id="5" name="Picture 4">
            <a:extLst>
              <a:ext uri="{FF2B5EF4-FFF2-40B4-BE49-F238E27FC236}">
                <a16:creationId xmlns:a16="http://schemas.microsoft.com/office/drawing/2014/main" id="{A38DA816-8415-CB8A-4356-C530D0990BC9}"/>
              </a:ext>
            </a:extLst>
          </p:cNvPr>
          <p:cNvPicPr>
            <a:picLocks noChangeAspect="1"/>
          </p:cNvPicPr>
          <p:nvPr/>
        </p:nvPicPr>
        <p:blipFill>
          <a:blip r:embed="rId2"/>
          <a:stretch>
            <a:fillRect/>
          </a:stretch>
        </p:blipFill>
        <p:spPr>
          <a:xfrm>
            <a:off x="3350547" y="1342642"/>
            <a:ext cx="5269752" cy="1995779"/>
          </a:xfrm>
          <a:prstGeom prst="rect">
            <a:avLst/>
          </a:prstGeom>
        </p:spPr>
      </p:pic>
      <p:pic>
        <p:nvPicPr>
          <p:cNvPr id="9" name="Picture 8">
            <a:extLst>
              <a:ext uri="{FF2B5EF4-FFF2-40B4-BE49-F238E27FC236}">
                <a16:creationId xmlns:a16="http://schemas.microsoft.com/office/drawing/2014/main" id="{DA2003B7-C8E4-2D35-0012-63F901778836}"/>
              </a:ext>
            </a:extLst>
          </p:cNvPr>
          <p:cNvPicPr>
            <a:picLocks noChangeAspect="1"/>
          </p:cNvPicPr>
          <p:nvPr/>
        </p:nvPicPr>
        <p:blipFill>
          <a:blip r:embed="rId3"/>
          <a:stretch>
            <a:fillRect/>
          </a:stretch>
        </p:blipFill>
        <p:spPr>
          <a:xfrm>
            <a:off x="1999381" y="4167392"/>
            <a:ext cx="2702331" cy="2171924"/>
          </a:xfrm>
          <a:prstGeom prst="rect">
            <a:avLst/>
          </a:prstGeom>
        </p:spPr>
      </p:pic>
      <p:pic>
        <p:nvPicPr>
          <p:cNvPr id="12" name="Picture 11">
            <a:extLst>
              <a:ext uri="{FF2B5EF4-FFF2-40B4-BE49-F238E27FC236}">
                <a16:creationId xmlns:a16="http://schemas.microsoft.com/office/drawing/2014/main" id="{A8716B75-BB47-8FBD-724D-5FB5AA08D440}"/>
              </a:ext>
            </a:extLst>
          </p:cNvPr>
          <p:cNvPicPr>
            <a:picLocks noChangeAspect="1"/>
          </p:cNvPicPr>
          <p:nvPr/>
        </p:nvPicPr>
        <p:blipFill>
          <a:blip r:embed="rId4"/>
          <a:stretch>
            <a:fillRect/>
          </a:stretch>
        </p:blipFill>
        <p:spPr>
          <a:xfrm>
            <a:off x="5079076" y="3683857"/>
            <a:ext cx="5516776" cy="3013056"/>
          </a:xfrm>
          <a:prstGeom prst="rect">
            <a:avLst/>
          </a:prstGeom>
        </p:spPr>
      </p:pic>
    </p:spTree>
    <p:extLst>
      <p:ext uri="{BB962C8B-B14F-4D97-AF65-F5344CB8AC3E}">
        <p14:creationId xmlns:p14="http://schemas.microsoft.com/office/powerpoint/2010/main" val="162740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6358-CEE5-9F38-9EE5-25A5373E80F2}"/>
              </a:ext>
            </a:extLst>
          </p:cNvPr>
          <p:cNvSpPr>
            <a:spLocks noGrp="1"/>
          </p:cNvSpPr>
          <p:nvPr>
            <p:ph type="title"/>
          </p:nvPr>
        </p:nvSpPr>
        <p:spPr/>
        <p:txBody>
          <a:bodyPr/>
          <a:lstStyle/>
          <a:p>
            <a:r>
              <a:rPr lang="en-GB" dirty="0"/>
              <a:t>Components of </a:t>
            </a:r>
            <a:r>
              <a:rPr lang="en-GB" dirty="0" err="1"/>
              <a:t>Jupyter</a:t>
            </a:r>
            <a:r>
              <a:rPr lang="en-GB" dirty="0"/>
              <a:t> Notebook</a:t>
            </a:r>
            <a:endParaRPr lang="en-US" dirty="0"/>
          </a:p>
        </p:txBody>
      </p:sp>
      <p:pic>
        <p:nvPicPr>
          <p:cNvPr id="7" name="Picture 6">
            <a:extLst>
              <a:ext uri="{FF2B5EF4-FFF2-40B4-BE49-F238E27FC236}">
                <a16:creationId xmlns:a16="http://schemas.microsoft.com/office/drawing/2014/main" id="{B41F39AF-7F47-EC6E-CF86-104FCC1243CF}"/>
              </a:ext>
            </a:extLst>
          </p:cNvPr>
          <p:cNvPicPr>
            <a:picLocks noChangeAspect="1"/>
          </p:cNvPicPr>
          <p:nvPr/>
        </p:nvPicPr>
        <p:blipFill>
          <a:blip r:embed="rId2"/>
          <a:stretch>
            <a:fillRect/>
          </a:stretch>
        </p:blipFill>
        <p:spPr>
          <a:xfrm>
            <a:off x="985046" y="1778924"/>
            <a:ext cx="10569646" cy="4569210"/>
          </a:xfrm>
          <a:prstGeom prst="rect">
            <a:avLst/>
          </a:prstGeom>
        </p:spPr>
      </p:pic>
    </p:spTree>
    <p:extLst>
      <p:ext uri="{BB962C8B-B14F-4D97-AF65-F5344CB8AC3E}">
        <p14:creationId xmlns:p14="http://schemas.microsoft.com/office/powerpoint/2010/main" val="815363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3439-9DDD-04F7-7187-3D17D59D9D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9EC9F-FA1A-F1DA-BC40-10EC3B3E61CC}"/>
              </a:ext>
            </a:extLst>
          </p:cNvPr>
          <p:cNvSpPr>
            <a:spLocks noGrp="1"/>
          </p:cNvSpPr>
          <p:nvPr>
            <p:ph type="title"/>
          </p:nvPr>
        </p:nvSpPr>
        <p:spPr/>
        <p:txBody>
          <a:bodyPr/>
          <a:lstStyle/>
          <a:p>
            <a:r>
              <a:rPr lang="en-GB" dirty="0"/>
              <a:t>Components of </a:t>
            </a:r>
            <a:r>
              <a:rPr lang="en-GB" dirty="0" err="1"/>
              <a:t>Jupyter</a:t>
            </a:r>
            <a:r>
              <a:rPr lang="en-GB" dirty="0"/>
              <a:t> Notebook</a:t>
            </a:r>
            <a:endParaRPr lang="en-US" dirty="0"/>
          </a:p>
        </p:txBody>
      </p:sp>
      <p:sp>
        <p:nvSpPr>
          <p:cNvPr id="5" name="TextBox 4">
            <a:extLst>
              <a:ext uri="{FF2B5EF4-FFF2-40B4-BE49-F238E27FC236}">
                <a16:creationId xmlns:a16="http://schemas.microsoft.com/office/drawing/2014/main" id="{ED39085A-ACFB-C3C0-38B7-D61CF1DAFE3A}"/>
              </a:ext>
            </a:extLst>
          </p:cNvPr>
          <p:cNvSpPr txBox="1"/>
          <p:nvPr/>
        </p:nvSpPr>
        <p:spPr>
          <a:xfrm>
            <a:off x="465513" y="1629294"/>
            <a:ext cx="11321933" cy="4693593"/>
          </a:xfrm>
          <a:prstGeom prst="rect">
            <a:avLst/>
          </a:prstGeom>
          <a:noFill/>
        </p:spPr>
        <p:txBody>
          <a:bodyPr wrap="square" rtlCol="0">
            <a:spAutoFit/>
          </a:bodyPr>
          <a:lstStyle/>
          <a:p>
            <a:pPr>
              <a:buFont typeface="Arial" panose="020B0604020202020204" pitchFamily="34" charset="0"/>
              <a:buChar char="•"/>
            </a:pPr>
            <a:r>
              <a:rPr lang="en-US" b="1" i="0" dirty="0">
                <a:effectLst/>
              </a:rPr>
              <a:t>Web Application: </a:t>
            </a:r>
            <a:endParaRPr lang="en-US" b="1" dirty="0"/>
          </a:p>
          <a:p>
            <a:pPr marL="742950" lvl="1" indent="-285750">
              <a:buFont typeface="Arial" panose="020B0604020202020204" pitchFamily="34" charset="0"/>
              <a:buChar char="•"/>
            </a:pPr>
            <a:r>
              <a:rPr lang="en-US" b="0" i="0" dirty="0">
                <a:effectLst/>
              </a:rPr>
              <a:t>This is basically an interactive web application that you can use to write around your code interactively.</a:t>
            </a:r>
          </a:p>
          <a:p>
            <a:pPr lvl="1"/>
            <a:endParaRPr lang="en-US" dirty="0"/>
          </a:p>
          <a:p>
            <a:pPr>
              <a:buFont typeface="Arial" panose="020B0604020202020204" pitchFamily="34" charset="0"/>
              <a:buChar char="•"/>
            </a:pPr>
            <a:r>
              <a:rPr lang="en-US" b="1" i="0" dirty="0">
                <a:effectLst/>
              </a:rPr>
              <a:t>Kernel :</a:t>
            </a:r>
            <a:endParaRPr lang="en-US" b="1" dirty="0"/>
          </a:p>
          <a:p>
            <a:pPr marL="742950" lvl="1" indent="-285750">
              <a:buFont typeface="Arial" panose="020B0604020202020204" pitchFamily="34" charset="0"/>
              <a:buChar char="•"/>
            </a:pPr>
            <a:r>
              <a:rPr lang="en-US" b="0" i="0" dirty="0">
                <a:effectLst/>
              </a:rPr>
              <a:t>The second Jupiter notebook component is called the kernels the kernels basically are separate processes started by the notebook web application and it usually runs in the user's code and it runs in a given language.</a:t>
            </a:r>
            <a:endParaRPr lang="en-US" dirty="0"/>
          </a:p>
          <a:p>
            <a:pPr marL="742950" lvl="1" indent="-285750">
              <a:buFont typeface="Arial" panose="020B0604020202020204" pitchFamily="34" charset="0"/>
              <a:buChar char="•"/>
            </a:pPr>
            <a:r>
              <a:rPr lang="en-US" b="0" i="0" dirty="0">
                <a:effectLst/>
              </a:rPr>
              <a:t>The default language is Python but it can run in other languages and what it does it returns the output from the notebook web application back to the notebook web application and the kernel basically handles things like complete computations for interactive widgets tab completion introspection and other bits and pieces. So the kernel basically interacts with the notebook web application.</a:t>
            </a:r>
          </a:p>
          <a:p>
            <a:pPr lvl="1"/>
            <a:endParaRPr lang="en-US" dirty="0"/>
          </a:p>
          <a:p>
            <a:pPr>
              <a:buFont typeface="Arial" panose="020B0604020202020204" pitchFamily="34" charset="0"/>
              <a:buChar char="•"/>
            </a:pPr>
            <a:r>
              <a:rPr lang="en-US" b="1" i="0" dirty="0">
                <a:effectLst/>
              </a:rPr>
              <a:t>Notebook Document</a:t>
            </a:r>
            <a:endParaRPr lang="en-US" b="1" dirty="0"/>
          </a:p>
          <a:p>
            <a:pPr marL="742950" lvl="1" indent="-285750">
              <a:buFont typeface="Arial" panose="020B0604020202020204" pitchFamily="34" charset="0"/>
              <a:buChar char="•"/>
            </a:pPr>
            <a:r>
              <a:rPr lang="en-US" b="0" i="0" dirty="0">
                <a:effectLst/>
              </a:rPr>
              <a:t>The Notebook document the notebook document is basically a self-contained document that contains a representation of all the content that is visible inside the notebook web application. This includes the inputs you have and also the outputs which are produce from the kernel. </a:t>
            </a:r>
            <a:endParaRPr lang="en-US" dirty="0"/>
          </a:p>
          <a:p>
            <a:endParaRPr lang="en-IN" sz="1100" dirty="0"/>
          </a:p>
        </p:txBody>
      </p:sp>
    </p:spTree>
    <p:extLst>
      <p:ext uri="{BB962C8B-B14F-4D97-AF65-F5344CB8AC3E}">
        <p14:creationId xmlns:p14="http://schemas.microsoft.com/office/powerpoint/2010/main" val="2476962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6B2C68-9C83-F1A0-2E67-97B3638B812A}"/>
              </a:ext>
            </a:extLst>
          </p:cNvPr>
          <p:cNvSpPr>
            <a:spLocks noGrp="1"/>
          </p:cNvSpPr>
          <p:nvPr>
            <p:ph type="body" idx="1"/>
          </p:nvPr>
        </p:nvSpPr>
        <p:spPr/>
        <p:txBody>
          <a:bodyPr/>
          <a:lstStyle/>
          <a:p>
            <a:r>
              <a:rPr lang="en-IN" dirty="0"/>
              <a:t>Create a </a:t>
            </a:r>
            <a:r>
              <a:rPr lang="en-IN" dirty="0" err="1"/>
              <a:t>Jupyter</a:t>
            </a:r>
            <a:r>
              <a:rPr lang="en-IN" dirty="0"/>
              <a:t> Notebook </a:t>
            </a:r>
          </a:p>
        </p:txBody>
      </p:sp>
    </p:spTree>
    <p:extLst>
      <p:ext uri="{BB962C8B-B14F-4D97-AF65-F5344CB8AC3E}">
        <p14:creationId xmlns:p14="http://schemas.microsoft.com/office/powerpoint/2010/main" val="209000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7912B-CE45-B77B-B084-35FC39A20F2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5A9EB85-A1B6-81C2-9311-97454BFFA636}"/>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E53EC0C5-D4CC-7067-2F47-784B9C741C53}"/>
              </a:ext>
            </a:extLst>
          </p:cNvPr>
          <p:cNvPicPr>
            <a:picLocks noChangeAspect="1"/>
          </p:cNvPicPr>
          <p:nvPr/>
        </p:nvPicPr>
        <p:blipFill>
          <a:blip r:embed="rId2"/>
          <a:stretch>
            <a:fillRect/>
          </a:stretch>
        </p:blipFill>
        <p:spPr>
          <a:xfrm>
            <a:off x="599268" y="1910014"/>
            <a:ext cx="11310099" cy="3335318"/>
          </a:xfrm>
          <a:prstGeom prst="rect">
            <a:avLst/>
          </a:prstGeom>
        </p:spPr>
      </p:pic>
    </p:spTree>
    <p:extLst>
      <p:ext uri="{BB962C8B-B14F-4D97-AF65-F5344CB8AC3E}">
        <p14:creationId xmlns:p14="http://schemas.microsoft.com/office/powerpoint/2010/main" val="282966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3B92-79A1-3DC1-FCD6-C3DC56777F4F}"/>
              </a:ext>
            </a:extLst>
          </p:cNvPr>
          <p:cNvSpPr>
            <a:spLocks noGrp="1"/>
          </p:cNvSpPr>
          <p:nvPr>
            <p:ph type="title"/>
          </p:nvPr>
        </p:nvSpPr>
        <p:spPr/>
        <p:txBody>
          <a:bodyPr/>
          <a:lstStyle/>
          <a:p>
            <a:r>
              <a:rPr lang="en-GB" dirty="0"/>
              <a:t>Create Folder and Python Script File </a:t>
            </a:r>
            <a:endParaRPr lang="en-US" dirty="0"/>
          </a:p>
        </p:txBody>
      </p:sp>
      <p:pic>
        <p:nvPicPr>
          <p:cNvPr id="7" name="Picture 6">
            <a:extLst>
              <a:ext uri="{FF2B5EF4-FFF2-40B4-BE49-F238E27FC236}">
                <a16:creationId xmlns:a16="http://schemas.microsoft.com/office/drawing/2014/main" id="{703E945A-3CF5-0494-7625-00172F68325D}"/>
              </a:ext>
            </a:extLst>
          </p:cNvPr>
          <p:cNvPicPr>
            <a:picLocks noChangeAspect="1"/>
          </p:cNvPicPr>
          <p:nvPr/>
        </p:nvPicPr>
        <p:blipFill>
          <a:blip r:embed="rId2"/>
          <a:stretch>
            <a:fillRect/>
          </a:stretch>
        </p:blipFill>
        <p:spPr>
          <a:xfrm>
            <a:off x="234142" y="1396272"/>
            <a:ext cx="6948055" cy="3616543"/>
          </a:xfrm>
          <a:prstGeom prst="rect">
            <a:avLst/>
          </a:prstGeom>
        </p:spPr>
      </p:pic>
      <p:pic>
        <p:nvPicPr>
          <p:cNvPr id="9" name="Picture 8">
            <a:extLst>
              <a:ext uri="{FF2B5EF4-FFF2-40B4-BE49-F238E27FC236}">
                <a16:creationId xmlns:a16="http://schemas.microsoft.com/office/drawing/2014/main" id="{68BC4395-7B6D-24D3-AB53-BA6C199BB685}"/>
              </a:ext>
            </a:extLst>
          </p:cNvPr>
          <p:cNvPicPr>
            <a:picLocks noChangeAspect="1"/>
          </p:cNvPicPr>
          <p:nvPr/>
        </p:nvPicPr>
        <p:blipFill>
          <a:blip r:embed="rId3"/>
          <a:stretch>
            <a:fillRect/>
          </a:stretch>
        </p:blipFill>
        <p:spPr>
          <a:xfrm>
            <a:off x="4929447" y="4610481"/>
            <a:ext cx="6700058" cy="1899200"/>
          </a:xfrm>
          <a:prstGeom prst="rect">
            <a:avLst/>
          </a:prstGeom>
        </p:spPr>
      </p:pic>
      <p:sp>
        <p:nvSpPr>
          <p:cNvPr id="10" name="Arrow: Curved Down 9">
            <a:extLst>
              <a:ext uri="{FF2B5EF4-FFF2-40B4-BE49-F238E27FC236}">
                <a16:creationId xmlns:a16="http://schemas.microsoft.com/office/drawing/2014/main" id="{A2DE7C67-9F05-3ADA-C245-5BE6F9A13C69}"/>
              </a:ext>
            </a:extLst>
          </p:cNvPr>
          <p:cNvSpPr/>
          <p:nvPr/>
        </p:nvSpPr>
        <p:spPr>
          <a:xfrm rot="3138561">
            <a:off x="7015942" y="3666763"/>
            <a:ext cx="1886990" cy="744002"/>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299018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66D8-0B75-CE69-F99F-19590977C19E}"/>
              </a:ext>
            </a:extLst>
          </p:cNvPr>
          <p:cNvSpPr>
            <a:spLocks noGrp="1"/>
          </p:cNvSpPr>
          <p:nvPr>
            <p:ph type="title"/>
          </p:nvPr>
        </p:nvSpPr>
        <p:spPr/>
        <p:txBody>
          <a:bodyPr/>
          <a:lstStyle/>
          <a:p>
            <a:r>
              <a:rPr lang="en-GB" dirty="0"/>
              <a:t>First Notebook File </a:t>
            </a:r>
            <a:endParaRPr lang="en-US" dirty="0"/>
          </a:p>
        </p:txBody>
      </p:sp>
      <p:pic>
        <p:nvPicPr>
          <p:cNvPr id="5" name="Picture 4">
            <a:extLst>
              <a:ext uri="{FF2B5EF4-FFF2-40B4-BE49-F238E27FC236}">
                <a16:creationId xmlns:a16="http://schemas.microsoft.com/office/drawing/2014/main" id="{258FBA73-E967-96E0-4508-A644F5EB9E96}"/>
              </a:ext>
            </a:extLst>
          </p:cNvPr>
          <p:cNvPicPr>
            <a:picLocks noChangeAspect="1"/>
          </p:cNvPicPr>
          <p:nvPr/>
        </p:nvPicPr>
        <p:blipFill>
          <a:blip r:embed="rId2"/>
          <a:stretch>
            <a:fillRect/>
          </a:stretch>
        </p:blipFill>
        <p:spPr>
          <a:xfrm>
            <a:off x="802518" y="1645920"/>
            <a:ext cx="10767414" cy="2703140"/>
          </a:xfrm>
          <a:prstGeom prst="rect">
            <a:avLst/>
          </a:prstGeom>
        </p:spPr>
      </p:pic>
      <p:pic>
        <p:nvPicPr>
          <p:cNvPr id="7" name="Picture 6">
            <a:extLst>
              <a:ext uri="{FF2B5EF4-FFF2-40B4-BE49-F238E27FC236}">
                <a16:creationId xmlns:a16="http://schemas.microsoft.com/office/drawing/2014/main" id="{70DB811F-1A07-A057-F30D-B953F84A9E79}"/>
              </a:ext>
            </a:extLst>
          </p:cNvPr>
          <p:cNvPicPr>
            <a:picLocks noChangeAspect="1"/>
          </p:cNvPicPr>
          <p:nvPr/>
        </p:nvPicPr>
        <p:blipFill>
          <a:blip r:embed="rId3"/>
          <a:stretch>
            <a:fillRect/>
          </a:stretch>
        </p:blipFill>
        <p:spPr>
          <a:xfrm>
            <a:off x="958735" y="4730219"/>
            <a:ext cx="4145279" cy="1420793"/>
          </a:xfrm>
          <a:prstGeom prst="rect">
            <a:avLst/>
          </a:prstGeom>
        </p:spPr>
      </p:pic>
      <p:sp>
        <p:nvSpPr>
          <p:cNvPr id="14" name="Text Placeholder 2">
            <a:extLst>
              <a:ext uri="{FF2B5EF4-FFF2-40B4-BE49-F238E27FC236}">
                <a16:creationId xmlns:a16="http://schemas.microsoft.com/office/drawing/2014/main" id="{8353879D-A9A7-A7B5-AE4A-A3E8F9CF58EB}"/>
              </a:ext>
            </a:extLst>
          </p:cNvPr>
          <p:cNvSpPr txBox="1">
            <a:spLocks/>
          </p:cNvSpPr>
          <p:nvPr/>
        </p:nvSpPr>
        <p:spPr>
          <a:xfrm>
            <a:off x="5447609" y="4730219"/>
            <a:ext cx="6256711" cy="1714904"/>
          </a:xfrm>
          <a:prstGeom prst="rect">
            <a:avLst/>
          </a:prstGeom>
        </p:spPr>
        <p:txBody>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8" name="TextBox 17">
            <a:extLst>
              <a:ext uri="{FF2B5EF4-FFF2-40B4-BE49-F238E27FC236}">
                <a16:creationId xmlns:a16="http://schemas.microsoft.com/office/drawing/2014/main" id="{8517C865-13A8-43FA-0FAA-3AF8A6348B03}"/>
              </a:ext>
            </a:extLst>
          </p:cNvPr>
          <p:cNvSpPr txBox="1"/>
          <p:nvPr/>
        </p:nvSpPr>
        <p:spPr>
          <a:xfrm>
            <a:off x="5447609" y="4730219"/>
            <a:ext cx="6122322" cy="1077218"/>
          </a:xfrm>
          <a:prstGeom prst="rect">
            <a:avLst/>
          </a:prstGeom>
          <a:noFill/>
        </p:spPr>
        <p:txBody>
          <a:bodyPr wrap="square">
            <a:spAutoFit/>
          </a:bodyPr>
          <a:lstStyle/>
          <a:p>
            <a:r>
              <a:rPr kumimoji="0" lang="en-US" altLang="en-US" sz="1600" b="1" i="0" u="none" strike="noStrike" cap="none" normalizeH="0" baseline="0" dirty="0">
                <a:ln>
                  <a:noFill/>
                </a:ln>
                <a:solidFill>
                  <a:schemeClr val="tx1"/>
                </a:solidFill>
                <a:effectLst/>
                <a:latin typeface="Arial" panose="020B0604020202020204" pitchFamily="34" charset="0"/>
              </a:rPr>
              <a:t>The </a:t>
            </a:r>
            <a:r>
              <a:rPr kumimoji="0" lang="en-US" altLang="en-US" sz="1600" b="1" i="0" u="none" strike="noStrike" cap="none" normalizeH="0" baseline="0" dirty="0">
                <a:ln>
                  <a:noFill/>
                </a:ln>
                <a:solidFill>
                  <a:schemeClr val="tx1"/>
                </a:solidFill>
                <a:effectLst/>
                <a:latin typeface="Arial Unicode MS"/>
              </a:rPr>
              <a:t>.</a:t>
            </a:r>
            <a:r>
              <a:rPr kumimoji="0" lang="en-US" altLang="en-US" sz="1600" b="1" i="0" u="none" strike="noStrike" cap="none" normalizeH="0" baseline="0" dirty="0" err="1">
                <a:ln>
                  <a:noFill/>
                </a:ln>
                <a:solidFill>
                  <a:schemeClr val="tx1"/>
                </a:solidFill>
                <a:effectLst/>
                <a:latin typeface="Arial Unicode MS"/>
              </a:rPr>
              <a:t>ipynb_checkpoints</a:t>
            </a:r>
            <a:r>
              <a:rPr kumimoji="0" lang="en-US" altLang="en-US" sz="1600" b="1" i="0" u="none" strike="noStrike" cap="none" normalizeH="0" baseline="0" dirty="0">
                <a:ln>
                  <a:noFill/>
                </a:ln>
                <a:solidFill>
                  <a:schemeClr val="tx1"/>
                </a:solidFill>
                <a:effectLst/>
              </a:rPr>
              <a:t> folder stores temporary backup versions of </a:t>
            </a:r>
            <a:r>
              <a:rPr kumimoji="0" lang="en-US" altLang="en-US" sz="1600" b="1" i="0" u="none" strike="noStrike" cap="none" normalizeH="0" baseline="0" dirty="0" err="1">
                <a:ln>
                  <a:noFill/>
                </a:ln>
                <a:solidFill>
                  <a:schemeClr val="tx1"/>
                </a:solidFill>
                <a:effectLst/>
              </a:rPr>
              <a:t>Jupyter</a:t>
            </a:r>
            <a:r>
              <a:rPr kumimoji="0" lang="en-US" altLang="en-US" sz="1600" b="1" i="0" u="none" strike="noStrike" cap="none" normalizeH="0" baseline="0" dirty="0">
                <a:ln>
                  <a:noFill/>
                </a:ln>
                <a:solidFill>
                  <a:schemeClr val="tx1"/>
                </a:solidFill>
                <a:effectLst/>
              </a:rPr>
              <a:t> Notebook files, enabling recovery in case of crashes or accidental closures. It is automatically managed by </a:t>
            </a:r>
            <a:r>
              <a:rPr kumimoji="0" lang="en-US" altLang="en-US" sz="1600" b="1" i="0" u="none" strike="noStrike" cap="none" normalizeH="0" baseline="0" dirty="0" err="1">
                <a:ln>
                  <a:noFill/>
                </a:ln>
                <a:solidFill>
                  <a:schemeClr val="tx1"/>
                </a:solidFill>
                <a:effectLst/>
              </a:rPr>
              <a:t>Jupyter</a:t>
            </a:r>
            <a:r>
              <a:rPr kumimoji="0" lang="en-US" altLang="en-US" sz="1600" b="1" i="0" u="none" strike="noStrike" cap="none" normalizeH="0" baseline="0" dirty="0">
                <a:ln>
                  <a:noFill/>
                </a:ln>
                <a:solidFill>
                  <a:schemeClr val="tx1"/>
                </a:solidFill>
                <a:effectLst/>
              </a:rPr>
              <a:t>.</a:t>
            </a:r>
            <a:endParaRPr lang="en-IN" sz="1600" b="1" dirty="0"/>
          </a:p>
        </p:txBody>
      </p:sp>
      <p:cxnSp>
        <p:nvCxnSpPr>
          <p:cNvPr id="20" name="Straight Connector 19">
            <a:extLst>
              <a:ext uri="{FF2B5EF4-FFF2-40B4-BE49-F238E27FC236}">
                <a16:creationId xmlns:a16="http://schemas.microsoft.com/office/drawing/2014/main" id="{8C853521-575B-A9EF-747D-741FE02C5A19}"/>
              </a:ext>
            </a:extLst>
          </p:cNvPr>
          <p:cNvCxnSpPr/>
          <p:nvPr/>
        </p:nvCxnSpPr>
        <p:spPr>
          <a:xfrm>
            <a:off x="958735" y="4488873"/>
            <a:ext cx="10395065"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978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94121-7C7A-5204-1B18-534A50D4E4A1}"/>
              </a:ext>
            </a:extLst>
          </p:cNvPr>
          <p:cNvSpPr>
            <a:spLocks noGrp="1"/>
          </p:cNvSpPr>
          <p:nvPr>
            <p:ph type="title"/>
          </p:nvPr>
        </p:nvSpPr>
        <p:spPr/>
        <p:txBody>
          <a:bodyPr/>
          <a:lstStyle/>
          <a:p>
            <a:r>
              <a:rPr lang="en-IN" dirty="0"/>
              <a:t>Compiler </a:t>
            </a:r>
          </a:p>
        </p:txBody>
      </p:sp>
      <p:pic>
        <p:nvPicPr>
          <p:cNvPr id="4" name="Picture 3">
            <a:extLst>
              <a:ext uri="{FF2B5EF4-FFF2-40B4-BE49-F238E27FC236}">
                <a16:creationId xmlns:a16="http://schemas.microsoft.com/office/drawing/2014/main" id="{38601D2C-C61A-5ACB-D875-2573E81DD499}"/>
              </a:ext>
            </a:extLst>
          </p:cNvPr>
          <p:cNvPicPr>
            <a:picLocks noChangeAspect="1"/>
          </p:cNvPicPr>
          <p:nvPr/>
        </p:nvPicPr>
        <p:blipFill>
          <a:blip r:embed="rId2"/>
          <a:stretch>
            <a:fillRect/>
          </a:stretch>
        </p:blipFill>
        <p:spPr>
          <a:xfrm>
            <a:off x="702523" y="1813500"/>
            <a:ext cx="10999026" cy="4279730"/>
          </a:xfrm>
          <a:prstGeom prst="rect">
            <a:avLst/>
          </a:prstGeom>
        </p:spPr>
      </p:pic>
    </p:spTree>
    <p:extLst>
      <p:ext uri="{BB962C8B-B14F-4D97-AF65-F5344CB8AC3E}">
        <p14:creationId xmlns:p14="http://schemas.microsoft.com/office/powerpoint/2010/main" val="63965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3E08-7270-E4B0-8AB2-DCE2D6EAC72E}"/>
              </a:ext>
            </a:extLst>
          </p:cNvPr>
          <p:cNvSpPr>
            <a:spLocks noGrp="1"/>
          </p:cNvSpPr>
          <p:nvPr>
            <p:ph type="title"/>
          </p:nvPr>
        </p:nvSpPr>
        <p:spPr>
          <a:xfrm>
            <a:off x="696885" y="1795409"/>
            <a:ext cx="4508715" cy="2187227"/>
          </a:xfrm>
        </p:spPr>
        <p:txBody>
          <a:bodyPr/>
          <a:lstStyle/>
          <a:p>
            <a:br>
              <a:rPr lang="en-US" dirty="0"/>
            </a:br>
            <a:r>
              <a:rPr lang="en-US" sz="3200" b="1" dirty="0"/>
              <a:t>Variables</a:t>
            </a:r>
            <a:br>
              <a:rPr lang="en-US" sz="3200" b="1" dirty="0"/>
            </a:br>
            <a:r>
              <a:rPr lang="en-US" sz="3200" b="1" dirty="0"/>
              <a:t>Datatypes</a:t>
            </a:r>
            <a:br>
              <a:rPr lang="en-US" sz="3200" b="1" dirty="0"/>
            </a:br>
            <a:r>
              <a:rPr lang="en-US" sz="3200" b="1" dirty="0"/>
              <a:t>Operators </a:t>
            </a:r>
            <a:br>
              <a:rPr lang="en-US" sz="3200" b="1" dirty="0"/>
            </a:br>
            <a:r>
              <a:rPr lang="en-US" sz="3200" b="1" dirty="0"/>
              <a:t>Conditional Statements</a:t>
            </a:r>
            <a:br>
              <a:rPr lang="en-US" sz="3200" b="1" dirty="0"/>
            </a:br>
            <a:r>
              <a:rPr lang="en-US" sz="3200" b="1" dirty="0"/>
              <a:t>Loops</a:t>
            </a:r>
            <a:br>
              <a:rPr lang="en-US" sz="3200" b="1" dirty="0"/>
            </a:br>
            <a:r>
              <a:rPr lang="en-US" sz="3200" b="1" dirty="0"/>
              <a:t>Functions</a:t>
            </a:r>
          </a:p>
        </p:txBody>
      </p:sp>
      <p:sp>
        <p:nvSpPr>
          <p:cNvPr id="3" name="Text Placeholder 2">
            <a:extLst>
              <a:ext uri="{FF2B5EF4-FFF2-40B4-BE49-F238E27FC236}">
                <a16:creationId xmlns:a16="http://schemas.microsoft.com/office/drawing/2014/main" id="{BCD41EF9-6D0A-3CD1-854C-C06130CCC340}"/>
              </a:ext>
            </a:extLst>
          </p:cNvPr>
          <p:cNvSpPr>
            <a:spLocks noGrp="1"/>
          </p:cNvSpPr>
          <p:nvPr>
            <p:ph type="body" idx="1"/>
          </p:nvPr>
        </p:nvSpPr>
        <p:spPr/>
        <p:txBody>
          <a:bodyPr/>
          <a:lstStyle/>
          <a:p>
            <a:r>
              <a:rPr lang="en-GB" dirty="0"/>
              <a:t>Basics Of Python</a:t>
            </a:r>
            <a:endParaRPr lang="en-US" dirty="0"/>
          </a:p>
        </p:txBody>
      </p:sp>
    </p:spTree>
    <p:extLst>
      <p:ext uri="{BB962C8B-B14F-4D97-AF65-F5344CB8AC3E}">
        <p14:creationId xmlns:p14="http://schemas.microsoft.com/office/powerpoint/2010/main" val="433126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0EFED-5D01-686B-7503-053C5BFDFCCB}"/>
              </a:ext>
            </a:extLst>
          </p:cNvPr>
          <p:cNvSpPr>
            <a:spLocks noGrp="1"/>
          </p:cNvSpPr>
          <p:nvPr>
            <p:ph type="title"/>
          </p:nvPr>
        </p:nvSpPr>
        <p:spPr/>
        <p:txBody>
          <a:bodyPr/>
          <a:lstStyle/>
          <a:p>
            <a:r>
              <a:rPr lang="en-IN" dirty="0"/>
              <a:t>Variables </a:t>
            </a:r>
          </a:p>
        </p:txBody>
      </p:sp>
      <p:sp>
        <p:nvSpPr>
          <p:cNvPr id="4" name="TextBox 3">
            <a:extLst>
              <a:ext uri="{FF2B5EF4-FFF2-40B4-BE49-F238E27FC236}">
                <a16:creationId xmlns:a16="http://schemas.microsoft.com/office/drawing/2014/main" id="{9A6C3798-B143-49BD-675F-2FAC1AE29847}"/>
              </a:ext>
            </a:extLst>
          </p:cNvPr>
          <p:cNvSpPr txBox="1"/>
          <p:nvPr/>
        </p:nvSpPr>
        <p:spPr>
          <a:xfrm>
            <a:off x="352944" y="1487671"/>
            <a:ext cx="11257511" cy="646331"/>
          </a:xfrm>
          <a:prstGeom prst="rect">
            <a:avLst/>
          </a:prstGeom>
          <a:noFill/>
        </p:spPr>
        <p:txBody>
          <a:bodyPr wrap="square">
            <a:spAutoFit/>
          </a:bodyPr>
          <a:lstStyle/>
          <a:p>
            <a:r>
              <a:rPr lang="en-US" dirty="0"/>
              <a:t>Variables in Python are </a:t>
            </a:r>
            <a:r>
              <a:rPr lang="en-US" b="1" dirty="0"/>
              <a:t>containers</a:t>
            </a:r>
            <a:r>
              <a:rPr lang="en-US" dirty="0"/>
              <a:t> for storing data. A variable is created when you assign a value to it, and you can use it to reference the data throughout your program.</a:t>
            </a:r>
            <a:endParaRPr lang="en-IN" dirty="0"/>
          </a:p>
        </p:txBody>
      </p:sp>
      <p:sp>
        <p:nvSpPr>
          <p:cNvPr id="7" name="TextBox 6">
            <a:extLst>
              <a:ext uri="{FF2B5EF4-FFF2-40B4-BE49-F238E27FC236}">
                <a16:creationId xmlns:a16="http://schemas.microsoft.com/office/drawing/2014/main" id="{175DE56C-2B55-2652-3F03-54E8CF56430B}"/>
              </a:ext>
            </a:extLst>
          </p:cNvPr>
          <p:cNvSpPr txBox="1"/>
          <p:nvPr/>
        </p:nvSpPr>
        <p:spPr>
          <a:xfrm>
            <a:off x="728056" y="2281502"/>
            <a:ext cx="11009515" cy="4031873"/>
          </a:xfrm>
          <a:prstGeom prst="rect">
            <a:avLst/>
          </a:prstGeom>
          <a:noFill/>
        </p:spPr>
        <p:txBody>
          <a:bodyPr wrap="square">
            <a:spAutoFit/>
          </a:bodyPr>
          <a:lstStyle/>
          <a:p>
            <a:r>
              <a:rPr lang="en-US" sz="1600" dirty="0"/>
              <a:t>Key Points About Variable Creation in Python</a:t>
            </a:r>
          </a:p>
          <a:p>
            <a:endParaRPr lang="en-US" sz="1600" dirty="0"/>
          </a:p>
          <a:p>
            <a:pPr marL="285750" indent="-285750">
              <a:buFont typeface="Arial" panose="020B0604020202020204" pitchFamily="34" charset="0"/>
              <a:buChar char="•"/>
            </a:pPr>
            <a:r>
              <a:rPr lang="en-US" sz="1600" b="1" dirty="0">
                <a:solidFill>
                  <a:srgbClr val="FF0000"/>
                </a:solidFill>
              </a:rPr>
              <a:t>Dynamic Typing</a:t>
            </a:r>
            <a:r>
              <a:rPr lang="en-US" sz="1600" dirty="0"/>
              <a:t>: Python automatically infers the type of a variable based on the value assigned.</a:t>
            </a:r>
          </a:p>
          <a:p>
            <a:pPr marL="285750" indent="-285750">
              <a:buFont typeface="Arial" panose="020B0604020202020204" pitchFamily="34" charset="0"/>
              <a:buChar char="•"/>
            </a:pPr>
            <a:r>
              <a:rPr lang="en-US" sz="1600" b="1" dirty="0">
                <a:solidFill>
                  <a:srgbClr val="FF0000"/>
                </a:solidFill>
              </a:rPr>
              <a:t>Naming Rules: </a:t>
            </a:r>
          </a:p>
          <a:p>
            <a:pPr marL="742950" lvl="1" indent="-285750">
              <a:buFont typeface="Arial" panose="020B0604020202020204" pitchFamily="34" charset="0"/>
              <a:buChar char="•"/>
            </a:pPr>
            <a:r>
              <a:rPr lang="en-US" sz="1600" dirty="0"/>
              <a:t>Variable names must start with a letter or an underscore.</a:t>
            </a:r>
          </a:p>
          <a:p>
            <a:pPr marL="742950" lvl="1" indent="-285750">
              <a:buFont typeface="Arial" panose="020B0604020202020204" pitchFamily="34" charset="0"/>
              <a:buChar char="•"/>
            </a:pPr>
            <a:r>
              <a:rPr lang="en-US" sz="1600" dirty="0"/>
              <a:t>Can only contain letters, numbers, or underscores. Must not use spaces, special characters, or reserved keywords.</a:t>
            </a:r>
          </a:p>
          <a:p>
            <a:pPr marL="285750" indent="-285750">
              <a:buFont typeface="Arial" panose="020B0604020202020204" pitchFamily="34" charset="0"/>
              <a:buChar char="•"/>
            </a:pPr>
            <a:r>
              <a:rPr lang="en-US" sz="1600" b="1" dirty="0">
                <a:solidFill>
                  <a:srgbClr val="FF0000"/>
                </a:solidFill>
              </a:rPr>
              <a:t>Case Sensitivity: </a:t>
            </a:r>
            <a:r>
              <a:rPr lang="en-US" sz="1600" dirty="0"/>
              <a:t>Variable names are case-sensitive, so name and Name are considered different variables.</a:t>
            </a:r>
          </a:p>
          <a:p>
            <a:pPr marL="285750" indent="-285750">
              <a:buFont typeface="Arial" panose="020B0604020202020204" pitchFamily="34" charset="0"/>
              <a:buChar char="•"/>
            </a:pPr>
            <a:r>
              <a:rPr lang="en-US" sz="1600" b="1" dirty="0">
                <a:solidFill>
                  <a:srgbClr val="FF0000"/>
                </a:solidFill>
              </a:rPr>
              <a:t>Reassignment:</a:t>
            </a:r>
            <a:r>
              <a:rPr lang="en-US" sz="1600" dirty="0"/>
              <a:t> Variables can be reassigned to store different values or even different data types.</a:t>
            </a:r>
          </a:p>
          <a:p>
            <a:pPr marL="285750" indent="-285750">
              <a:buFont typeface="Arial" panose="020B0604020202020204" pitchFamily="34" charset="0"/>
              <a:buChar char="•"/>
            </a:pPr>
            <a:r>
              <a:rPr lang="en-US" sz="1600" b="1" dirty="0">
                <a:solidFill>
                  <a:srgbClr val="FF0000"/>
                </a:solidFill>
              </a:rPr>
              <a:t>Multiple Assignments</a:t>
            </a:r>
            <a:r>
              <a:rPr lang="en-US" sz="1600" dirty="0"/>
              <a:t>: You can assign values to multiple variables in a single line or assign the same value to multiple variables.</a:t>
            </a:r>
          </a:p>
          <a:p>
            <a:pPr marL="285750" indent="-285750">
              <a:buFont typeface="Arial" panose="020B0604020202020204" pitchFamily="34" charset="0"/>
              <a:buChar char="•"/>
            </a:pPr>
            <a:r>
              <a:rPr lang="en-US" sz="1600" b="1" dirty="0">
                <a:solidFill>
                  <a:srgbClr val="FF0000"/>
                </a:solidFill>
              </a:rPr>
              <a:t>Type Checking</a:t>
            </a:r>
            <a:r>
              <a:rPr lang="en-US" sz="1600" dirty="0"/>
              <a:t>: Use the type() function to check the type of a variable.</a:t>
            </a:r>
          </a:p>
          <a:p>
            <a:pPr marL="285750" indent="-285750">
              <a:buFont typeface="Arial" panose="020B0604020202020204" pitchFamily="34" charset="0"/>
              <a:buChar char="•"/>
            </a:pPr>
            <a:r>
              <a:rPr lang="en-US" sz="1600" b="1" dirty="0">
                <a:solidFill>
                  <a:srgbClr val="FF0000"/>
                </a:solidFill>
              </a:rPr>
              <a:t>Constants:</a:t>
            </a:r>
            <a:r>
              <a:rPr lang="en-US" sz="1600" dirty="0"/>
              <a:t> Python does not have built-in constants, but by convention, variables in all caps are treated as constants.</a:t>
            </a:r>
          </a:p>
          <a:p>
            <a:pPr marL="285750" indent="-285750">
              <a:buFont typeface="Arial" panose="020B0604020202020204" pitchFamily="34" charset="0"/>
              <a:buChar char="•"/>
            </a:pPr>
            <a:r>
              <a:rPr lang="en-US" sz="1600" b="1" dirty="0">
                <a:solidFill>
                  <a:srgbClr val="FF0000"/>
                </a:solidFill>
              </a:rPr>
              <a:t>Temporary Variables</a:t>
            </a:r>
            <a:r>
              <a:rPr lang="en-US" sz="1600" dirty="0"/>
              <a:t>: The underscore _ is commonly used for temporary or unused variables.</a:t>
            </a:r>
          </a:p>
          <a:p>
            <a:pPr marL="285750" indent="-285750">
              <a:buFont typeface="Arial" panose="020B0604020202020204" pitchFamily="34" charset="0"/>
              <a:buChar char="•"/>
            </a:pPr>
            <a:r>
              <a:rPr lang="en-US" sz="1600" b="1" dirty="0">
                <a:solidFill>
                  <a:srgbClr val="FF0000"/>
                </a:solidFill>
              </a:rPr>
              <a:t>Avoid Shadowing</a:t>
            </a:r>
            <a:r>
              <a:rPr lang="en-US" sz="1600" dirty="0"/>
              <a:t>: Avoid naming variables after built-in functions like list, str, or int.</a:t>
            </a:r>
          </a:p>
          <a:p>
            <a:pPr marL="285750" indent="-285750">
              <a:buFont typeface="Arial" panose="020B0604020202020204" pitchFamily="34" charset="0"/>
              <a:buChar char="•"/>
            </a:pPr>
            <a:r>
              <a:rPr lang="en-US" sz="1600" b="1" dirty="0">
                <a:solidFill>
                  <a:srgbClr val="FF0000"/>
                </a:solidFill>
              </a:rPr>
              <a:t>Good Practices</a:t>
            </a:r>
            <a:r>
              <a:rPr lang="en-US" sz="1600" dirty="0"/>
              <a:t>: Use descriptive variable names for clarity. Follow naming conventions like </a:t>
            </a:r>
            <a:r>
              <a:rPr lang="en-US" sz="1600" dirty="0" err="1"/>
              <a:t>snake_case</a:t>
            </a:r>
            <a:r>
              <a:rPr lang="en-US" sz="1600" dirty="0"/>
              <a:t> for variables and all caps for constants.</a:t>
            </a:r>
            <a:endParaRPr lang="en-IN" sz="1600" dirty="0"/>
          </a:p>
        </p:txBody>
      </p:sp>
    </p:spTree>
    <p:extLst>
      <p:ext uri="{BB962C8B-B14F-4D97-AF65-F5344CB8AC3E}">
        <p14:creationId xmlns:p14="http://schemas.microsoft.com/office/powerpoint/2010/main" val="3915992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33CA8-48CC-224D-318B-9F28F1820DB9}"/>
              </a:ext>
            </a:extLst>
          </p:cNvPr>
          <p:cNvPicPr>
            <a:picLocks noChangeAspect="1"/>
          </p:cNvPicPr>
          <p:nvPr/>
        </p:nvPicPr>
        <p:blipFill>
          <a:blip r:embed="rId2"/>
          <a:stretch>
            <a:fillRect/>
          </a:stretch>
        </p:blipFill>
        <p:spPr>
          <a:xfrm>
            <a:off x="387012" y="427770"/>
            <a:ext cx="11417975" cy="6197473"/>
          </a:xfrm>
          <a:prstGeom prst="rect">
            <a:avLst/>
          </a:prstGeom>
        </p:spPr>
      </p:pic>
    </p:spTree>
    <p:extLst>
      <p:ext uri="{BB962C8B-B14F-4D97-AF65-F5344CB8AC3E}">
        <p14:creationId xmlns:p14="http://schemas.microsoft.com/office/powerpoint/2010/main" val="85355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259B-5A93-4189-9343-2D65A63350E3}"/>
              </a:ext>
            </a:extLst>
          </p:cNvPr>
          <p:cNvSpPr>
            <a:spLocks noGrp="1"/>
          </p:cNvSpPr>
          <p:nvPr>
            <p:ph type="title"/>
          </p:nvPr>
        </p:nvSpPr>
        <p:spPr/>
        <p:txBody>
          <a:bodyPr/>
          <a:lstStyle/>
          <a:p>
            <a:r>
              <a:rPr lang="en-IN" dirty="0"/>
              <a:t>Basic Data Types</a:t>
            </a:r>
          </a:p>
        </p:txBody>
      </p:sp>
      <p:pic>
        <p:nvPicPr>
          <p:cNvPr id="4" name="Picture 3">
            <a:extLst>
              <a:ext uri="{FF2B5EF4-FFF2-40B4-BE49-F238E27FC236}">
                <a16:creationId xmlns:a16="http://schemas.microsoft.com/office/drawing/2014/main" id="{99CBB3CB-FB7A-B429-67D3-BB215CC6F9D8}"/>
              </a:ext>
            </a:extLst>
          </p:cNvPr>
          <p:cNvPicPr>
            <a:picLocks noChangeAspect="1"/>
          </p:cNvPicPr>
          <p:nvPr/>
        </p:nvPicPr>
        <p:blipFill>
          <a:blip r:embed="rId2"/>
          <a:stretch>
            <a:fillRect/>
          </a:stretch>
        </p:blipFill>
        <p:spPr>
          <a:xfrm>
            <a:off x="1932259" y="1953540"/>
            <a:ext cx="8597389" cy="3965121"/>
          </a:xfrm>
          <a:prstGeom prst="rect">
            <a:avLst/>
          </a:prstGeom>
        </p:spPr>
      </p:pic>
    </p:spTree>
    <p:extLst>
      <p:ext uri="{BB962C8B-B14F-4D97-AF65-F5344CB8AC3E}">
        <p14:creationId xmlns:p14="http://schemas.microsoft.com/office/powerpoint/2010/main" val="204834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EDD5-B099-E40F-1E24-66AA9F330511}"/>
              </a:ext>
            </a:extLst>
          </p:cNvPr>
          <p:cNvSpPr>
            <a:spLocks noGrp="1"/>
          </p:cNvSpPr>
          <p:nvPr>
            <p:ph type="title"/>
          </p:nvPr>
        </p:nvSpPr>
        <p:spPr/>
        <p:txBody>
          <a:bodyPr/>
          <a:lstStyle/>
          <a:p>
            <a:r>
              <a:rPr lang="en-IN" dirty="0"/>
              <a:t>Python – Data Types</a:t>
            </a:r>
          </a:p>
        </p:txBody>
      </p:sp>
      <p:sp>
        <p:nvSpPr>
          <p:cNvPr id="15" name="TextBox 14">
            <a:extLst>
              <a:ext uri="{FF2B5EF4-FFF2-40B4-BE49-F238E27FC236}">
                <a16:creationId xmlns:a16="http://schemas.microsoft.com/office/drawing/2014/main" id="{E08178AD-1F80-F2F9-DC2F-2444B2F40518}"/>
              </a:ext>
            </a:extLst>
          </p:cNvPr>
          <p:cNvSpPr txBox="1"/>
          <p:nvPr/>
        </p:nvSpPr>
        <p:spPr>
          <a:xfrm>
            <a:off x="255617" y="1490624"/>
            <a:ext cx="6236623" cy="4801314"/>
          </a:xfrm>
          <a:prstGeom prst="rect">
            <a:avLst/>
          </a:prstGeom>
          <a:noFill/>
        </p:spPr>
        <p:txBody>
          <a:bodyPr wrap="square">
            <a:spAutoFit/>
          </a:bodyPr>
          <a:lstStyle/>
          <a:p>
            <a:r>
              <a:rPr lang="en-US" b="1" dirty="0"/>
              <a:t>Numeric Types</a:t>
            </a:r>
          </a:p>
          <a:p>
            <a:endParaRPr lang="en-US" dirty="0"/>
          </a:p>
          <a:p>
            <a:pPr marL="342900" indent="-342900">
              <a:buFont typeface="+mj-lt"/>
              <a:buAutoNum type="arabicPeriod"/>
            </a:pPr>
            <a:r>
              <a:rPr lang="en-US" b="1" dirty="0">
                <a:solidFill>
                  <a:srgbClr val="FF0000"/>
                </a:solidFill>
              </a:rPr>
              <a:t>int</a:t>
            </a:r>
            <a:r>
              <a:rPr lang="en-US" dirty="0"/>
              <a:t>: Whole numbers, positive or negative, without decimals.</a:t>
            </a:r>
          </a:p>
          <a:p>
            <a:pPr marL="342900" indent="-342900">
              <a:buFont typeface="+mj-lt"/>
              <a:buAutoNum type="arabicPeriod"/>
            </a:pPr>
            <a:endParaRPr lang="en-US" dirty="0"/>
          </a:p>
          <a:p>
            <a:pPr marL="342900" indent="-342900">
              <a:buFont typeface="+mj-lt"/>
              <a:buAutoNum type="arabicPeriod"/>
            </a:pPr>
            <a:r>
              <a:rPr lang="en-US" b="1" dirty="0">
                <a:solidFill>
                  <a:srgbClr val="FF0000"/>
                </a:solidFill>
              </a:rPr>
              <a:t>float</a:t>
            </a:r>
            <a:r>
              <a:rPr lang="en-US" dirty="0"/>
              <a:t>: Numbers with decimal points or in exponential form.</a:t>
            </a:r>
          </a:p>
          <a:p>
            <a:pPr marL="342900" indent="-342900">
              <a:buFont typeface="+mj-lt"/>
              <a:buAutoNum type="arabicPeriod"/>
            </a:pPr>
            <a:endParaRPr lang="en-US" dirty="0"/>
          </a:p>
          <a:p>
            <a:pPr marL="342900" indent="-342900">
              <a:buFont typeface="+mj-lt"/>
              <a:buAutoNum type="arabicPeriod"/>
            </a:pPr>
            <a:r>
              <a:rPr lang="en-US" b="1" dirty="0">
                <a:solidFill>
                  <a:srgbClr val="FF0000"/>
                </a:solidFill>
              </a:rPr>
              <a:t>complex</a:t>
            </a:r>
            <a:r>
              <a:rPr lang="en-US" dirty="0"/>
              <a:t>: Numbers with real and imaginary parts (e.g., a + </a:t>
            </a:r>
            <a:r>
              <a:rPr lang="en-US" dirty="0" err="1"/>
              <a:t>bj</a:t>
            </a:r>
            <a:r>
              <a:rPr lang="en-US" dirty="0"/>
              <a:t>).</a:t>
            </a:r>
          </a:p>
          <a:p>
            <a:pPr marL="342900" indent="-342900">
              <a:buFont typeface="+mj-lt"/>
              <a:buAutoNum type="arabicPeriod"/>
            </a:pPr>
            <a:endParaRPr lang="en-US" dirty="0"/>
          </a:p>
          <a:p>
            <a:pPr marL="342900" indent="-342900">
              <a:buFont typeface="+mj-lt"/>
              <a:buAutoNum type="arabicPeriod"/>
            </a:pPr>
            <a:endParaRPr lang="en-US" dirty="0"/>
          </a:p>
          <a:p>
            <a:r>
              <a:rPr lang="en-US" dirty="0"/>
              <a:t>Important Points:</a:t>
            </a:r>
          </a:p>
          <a:p>
            <a:endParaRPr lang="en-US" dirty="0"/>
          </a:p>
          <a:p>
            <a:pPr marL="285750" indent="-285750">
              <a:buFont typeface="Arial" panose="020B0604020202020204" pitchFamily="34" charset="0"/>
              <a:buChar char="•"/>
            </a:pPr>
            <a:r>
              <a:rPr lang="en-US" dirty="0"/>
              <a:t>Supports arithmetic operations like +, -, *, /, %, and //.</a:t>
            </a:r>
          </a:p>
          <a:p>
            <a:pPr marL="285750" indent="-285750">
              <a:buFont typeface="Arial" panose="020B0604020202020204" pitchFamily="34" charset="0"/>
              <a:buChar char="•"/>
            </a:pPr>
            <a:r>
              <a:rPr lang="en-US" dirty="0"/>
              <a:t>Use int(), float(), or complex() to convert between numeric types.</a:t>
            </a:r>
            <a:endParaRPr lang="en-IN" dirty="0"/>
          </a:p>
        </p:txBody>
      </p:sp>
      <p:pic>
        <p:nvPicPr>
          <p:cNvPr id="17" name="Picture 16">
            <a:extLst>
              <a:ext uri="{FF2B5EF4-FFF2-40B4-BE49-F238E27FC236}">
                <a16:creationId xmlns:a16="http://schemas.microsoft.com/office/drawing/2014/main" id="{47B1B689-0FC3-C95E-B1F7-FA73AA2C5179}"/>
              </a:ext>
            </a:extLst>
          </p:cNvPr>
          <p:cNvPicPr>
            <a:picLocks noChangeAspect="1"/>
          </p:cNvPicPr>
          <p:nvPr/>
        </p:nvPicPr>
        <p:blipFill>
          <a:blip r:embed="rId2"/>
          <a:stretch>
            <a:fillRect/>
          </a:stretch>
        </p:blipFill>
        <p:spPr>
          <a:xfrm>
            <a:off x="6616931" y="604434"/>
            <a:ext cx="5436619" cy="5887081"/>
          </a:xfrm>
          <a:prstGeom prst="rect">
            <a:avLst/>
          </a:prstGeom>
        </p:spPr>
      </p:pic>
    </p:spTree>
    <p:extLst>
      <p:ext uri="{BB962C8B-B14F-4D97-AF65-F5344CB8AC3E}">
        <p14:creationId xmlns:p14="http://schemas.microsoft.com/office/powerpoint/2010/main" val="3651268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7212-A937-E11D-8852-3B338D6FFBEB}"/>
              </a:ext>
            </a:extLst>
          </p:cNvPr>
          <p:cNvSpPr>
            <a:spLocks noGrp="1"/>
          </p:cNvSpPr>
          <p:nvPr>
            <p:ph type="title"/>
          </p:nvPr>
        </p:nvSpPr>
        <p:spPr/>
        <p:txBody>
          <a:bodyPr/>
          <a:lstStyle/>
          <a:p>
            <a:r>
              <a:rPr lang="en-IN" dirty="0"/>
              <a:t>Python – Data Types</a:t>
            </a:r>
          </a:p>
        </p:txBody>
      </p:sp>
      <p:sp>
        <p:nvSpPr>
          <p:cNvPr id="4" name="TextBox 3">
            <a:extLst>
              <a:ext uri="{FF2B5EF4-FFF2-40B4-BE49-F238E27FC236}">
                <a16:creationId xmlns:a16="http://schemas.microsoft.com/office/drawing/2014/main" id="{04E23F62-2169-FF5C-7163-4A8A8DB61C18}"/>
              </a:ext>
            </a:extLst>
          </p:cNvPr>
          <p:cNvSpPr txBox="1"/>
          <p:nvPr/>
        </p:nvSpPr>
        <p:spPr>
          <a:xfrm>
            <a:off x="560763" y="1695487"/>
            <a:ext cx="3953048" cy="3693319"/>
          </a:xfrm>
          <a:prstGeom prst="rect">
            <a:avLst/>
          </a:prstGeom>
          <a:noFill/>
        </p:spPr>
        <p:txBody>
          <a:bodyPr wrap="square">
            <a:spAutoFit/>
          </a:bodyPr>
          <a:lstStyle/>
          <a:p>
            <a:r>
              <a:rPr lang="en-US" b="1" dirty="0"/>
              <a:t>2. Text Type</a:t>
            </a:r>
          </a:p>
          <a:p>
            <a:r>
              <a:rPr lang="en-US" b="1" dirty="0"/>
              <a:t>	str</a:t>
            </a:r>
            <a:r>
              <a:rPr lang="en-US" dirty="0"/>
              <a:t>: Sequences of characters enclosed in single, double, or triple quotes for textual data.</a:t>
            </a:r>
          </a:p>
          <a:p>
            <a:endParaRPr lang="en-US" dirty="0"/>
          </a:p>
          <a:p>
            <a:endParaRPr lang="en-US" dirty="0"/>
          </a:p>
          <a:p>
            <a:r>
              <a:rPr lang="en-US" dirty="0"/>
              <a:t>Important Points:</a:t>
            </a:r>
          </a:p>
          <a:p>
            <a:endParaRPr lang="en-US" dirty="0"/>
          </a:p>
          <a:p>
            <a:pPr marL="285750" indent="-285750">
              <a:buFont typeface="Arial" panose="020B0604020202020204" pitchFamily="34" charset="0"/>
              <a:buChar char="•"/>
            </a:pPr>
            <a:r>
              <a:rPr lang="en-US" dirty="0"/>
              <a:t>Strings are immutable  (Cannot be changed).</a:t>
            </a:r>
          </a:p>
          <a:p>
            <a:pPr marL="285750" indent="-285750">
              <a:buFont typeface="Arial" panose="020B0604020202020204" pitchFamily="34" charset="0"/>
              <a:buChar char="•"/>
            </a:pPr>
            <a:r>
              <a:rPr lang="en-US" dirty="0"/>
              <a:t>Use + for concatenation and * for repetition.</a:t>
            </a:r>
          </a:p>
          <a:p>
            <a:pPr marL="285750" indent="-285750">
              <a:buFont typeface="Arial" panose="020B0604020202020204" pitchFamily="34" charset="0"/>
              <a:buChar char="•"/>
            </a:pPr>
            <a:r>
              <a:rPr lang="en-US" dirty="0"/>
              <a:t>Supports indexing and slicing.</a:t>
            </a:r>
          </a:p>
        </p:txBody>
      </p:sp>
      <p:pic>
        <p:nvPicPr>
          <p:cNvPr id="8" name="Picture 7">
            <a:extLst>
              <a:ext uri="{FF2B5EF4-FFF2-40B4-BE49-F238E27FC236}">
                <a16:creationId xmlns:a16="http://schemas.microsoft.com/office/drawing/2014/main" id="{7C965E55-3355-5C71-5797-3D3BD2DBCE9B}"/>
              </a:ext>
            </a:extLst>
          </p:cNvPr>
          <p:cNvPicPr>
            <a:picLocks noChangeAspect="1"/>
          </p:cNvPicPr>
          <p:nvPr/>
        </p:nvPicPr>
        <p:blipFill>
          <a:blip r:embed="rId2"/>
          <a:stretch>
            <a:fillRect/>
          </a:stretch>
        </p:blipFill>
        <p:spPr>
          <a:xfrm>
            <a:off x="4796444" y="290945"/>
            <a:ext cx="7222821" cy="6397572"/>
          </a:xfrm>
          <a:prstGeom prst="rect">
            <a:avLst/>
          </a:prstGeom>
        </p:spPr>
      </p:pic>
    </p:spTree>
    <p:extLst>
      <p:ext uri="{BB962C8B-B14F-4D97-AF65-F5344CB8AC3E}">
        <p14:creationId xmlns:p14="http://schemas.microsoft.com/office/powerpoint/2010/main" val="427493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99348-AAEE-47E3-52BC-6433878F9B42}"/>
              </a:ext>
            </a:extLst>
          </p:cNvPr>
          <p:cNvSpPr>
            <a:spLocks noGrp="1"/>
          </p:cNvSpPr>
          <p:nvPr>
            <p:ph type="title"/>
          </p:nvPr>
        </p:nvSpPr>
        <p:spPr/>
        <p:txBody>
          <a:bodyPr/>
          <a:lstStyle/>
          <a:p>
            <a:r>
              <a:rPr lang="en-IN" dirty="0"/>
              <a:t>Python – Data Types </a:t>
            </a:r>
          </a:p>
        </p:txBody>
      </p:sp>
      <p:sp>
        <p:nvSpPr>
          <p:cNvPr id="4" name="TextBox 3">
            <a:extLst>
              <a:ext uri="{FF2B5EF4-FFF2-40B4-BE49-F238E27FC236}">
                <a16:creationId xmlns:a16="http://schemas.microsoft.com/office/drawing/2014/main" id="{45400907-C63D-4CCB-85F4-1CDCE549F0FB}"/>
              </a:ext>
            </a:extLst>
          </p:cNvPr>
          <p:cNvSpPr txBox="1"/>
          <p:nvPr/>
        </p:nvSpPr>
        <p:spPr>
          <a:xfrm>
            <a:off x="197427" y="1551355"/>
            <a:ext cx="5898573" cy="5016758"/>
          </a:xfrm>
          <a:prstGeom prst="rect">
            <a:avLst/>
          </a:prstGeom>
          <a:noFill/>
        </p:spPr>
        <p:txBody>
          <a:bodyPr wrap="square">
            <a:spAutoFit/>
          </a:bodyPr>
          <a:lstStyle/>
          <a:p>
            <a:r>
              <a:rPr lang="en-US" dirty="0"/>
              <a:t>3. Boolean</a:t>
            </a:r>
          </a:p>
          <a:p>
            <a:endParaRPr lang="en-US" dirty="0"/>
          </a:p>
          <a:p>
            <a:pPr marL="285750" indent="-285750">
              <a:buFont typeface="Arial" panose="020B0604020202020204" pitchFamily="34" charset="0"/>
              <a:buChar char="•"/>
            </a:pPr>
            <a:r>
              <a:rPr lang="en-US" dirty="0"/>
              <a:t>Boolean (bool) represents truth values: True or False.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Commonly used for decision-making and conditional statements.</a:t>
            </a:r>
          </a:p>
          <a:p>
            <a:pPr marL="285750" indent="-285750">
              <a:buFont typeface="Arial" panose="020B0604020202020204" pitchFamily="34" charset="0"/>
              <a:buChar char="•"/>
            </a:pPr>
            <a:endParaRPr lang="en-US" dirty="0"/>
          </a:p>
          <a:p>
            <a:r>
              <a:rPr lang="en-US" dirty="0"/>
              <a:t>Important Points:</a:t>
            </a:r>
          </a:p>
          <a:p>
            <a:pPr marL="742950" lvl="1" indent="-285750">
              <a:buFont typeface="Arial" panose="020B0604020202020204" pitchFamily="34" charset="0"/>
              <a:buChar char="•"/>
            </a:pPr>
            <a:r>
              <a:rPr lang="en-US" sz="1600" b="1" dirty="0"/>
              <a:t>Boolean as Integers</a:t>
            </a:r>
            <a:r>
              <a:rPr lang="en-US" sz="1600" dirty="0"/>
              <a:t>: True is equivalent to 1 and False is equivalent to 0 in arithmetic operations.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b="1" dirty="0"/>
              <a:t>Boolean Values in Conditions</a:t>
            </a:r>
            <a:r>
              <a:rPr lang="en-US" sz="1600" dirty="0"/>
              <a:t>: Often used in if, while, and other control structures.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b="1" dirty="0"/>
              <a:t>Boolean Operators</a:t>
            </a:r>
            <a:r>
              <a:rPr lang="en-US" sz="1600" dirty="0"/>
              <a:t>: Logical operations like and, or, and not work with Boolean values.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b="1" dirty="0"/>
              <a:t>Boolean Conversion</a:t>
            </a:r>
            <a:r>
              <a:rPr lang="en-US" sz="1600" dirty="0"/>
              <a:t>: Use bool() to convert values to Boolean</a:t>
            </a:r>
            <a:endParaRPr lang="en-IN" sz="1600" dirty="0"/>
          </a:p>
        </p:txBody>
      </p:sp>
      <p:pic>
        <p:nvPicPr>
          <p:cNvPr id="8" name="Picture 7">
            <a:extLst>
              <a:ext uri="{FF2B5EF4-FFF2-40B4-BE49-F238E27FC236}">
                <a16:creationId xmlns:a16="http://schemas.microsoft.com/office/drawing/2014/main" id="{A22C8F40-0F06-AB54-A683-2DBB0B4D383C}"/>
              </a:ext>
            </a:extLst>
          </p:cNvPr>
          <p:cNvPicPr>
            <a:picLocks noChangeAspect="1"/>
          </p:cNvPicPr>
          <p:nvPr/>
        </p:nvPicPr>
        <p:blipFill>
          <a:blip r:embed="rId2"/>
          <a:stretch>
            <a:fillRect/>
          </a:stretch>
        </p:blipFill>
        <p:spPr>
          <a:xfrm>
            <a:off x="5981700" y="448358"/>
            <a:ext cx="6076477" cy="5961284"/>
          </a:xfrm>
          <a:prstGeom prst="rect">
            <a:avLst/>
          </a:prstGeom>
        </p:spPr>
      </p:pic>
    </p:spTree>
    <p:extLst>
      <p:ext uri="{BB962C8B-B14F-4D97-AF65-F5344CB8AC3E}">
        <p14:creationId xmlns:p14="http://schemas.microsoft.com/office/powerpoint/2010/main" val="623313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76A8-062E-CB83-7EE8-BB4A5B70AB41}"/>
              </a:ext>
            </a:extLst>
          </p:cNvPr>
          <p:cNvSpPr>
            <a:spLocks noGrp="1"/>
          </p:cNvSpPr>
          <p:nvPr>
            <p:ph type="title"/>
          </p:nvPr>
        </p:nvSpPr>
        <p:spPr/>
        <p:txBody>
          <a:bodyPr/>
          <a:lstStyle/>
          <a:p>
            <a:r>
              <a:rPr lang="en-IN" dirty="0"/>
              <a:t>Advanced Data Types </a:t>
            </a:r>
          </a:p>
        </p:txBody>
      </p:sp>
      <p:sp>
        <p:nvSpPr>
          <p:cNvPr id="4" name="TextBox 3">
            <a:extLst>
              <a:ext uri="{FF2B5EF4-FFF2-40B4-BE49-F238E27FC236}">
                <a16:creationId xmlns:a16="http://schemas.microsoft.com/office/drawing/2014/main" id="{5209F713-ACE4-D897-8096-86C77DBB323F}"/>
              </a:ext>
            </a:extLst>
          </p:cNvPr>
          <p:cNvSpPr txBox="1"/>
          <p:nvPr/>
        </p:nvSpPr>
        <p:spPr>
          <a:xfrm>
            <a:off x="338744" y="1753677"/>
            <a:ext cx="5603098" cy="2308324"/>
          </a:xfrm>
          <a:prstGeom prst="rect">
            <a:avLst/>
          </a:prstGeom>
          <a:noFill/>
        </p:spPr>
        <p:txBody>
          <a:bodyPr wrap="square">
            <a:spAutoFit/>
          </a:bodyPr>
          <a:lstStyle/>
          <a:p>
            <a:r>
              <a:rPr lang="en-US" b="1" dirty="0"/>
              <a:t>List : </a:t>
            </a:r>
            <a:r>
              <a:rPr lang="en-US" dirty="0"/>
              <a:t>Ordered, mutable collection of items enclosed in square brackets.</a:t>
            </a:r>
          </a:p>
          <a:p>
            <a:endParaRPr lang="en-US" dirty="0"/>
          </a:p>
          <a:p>
            <a:endParaRPr lang="en-US" dirty="0"/>
          </a:p>
          <a:p>
            <a:r>
              <a:rPr lang="en-US" dirty="0"/>
              <a:t>Important Points:</a:t>
            </a:r>
          </a:p>
          <a:p>
            <a:pPr marL="342900" indent="-342900">
              <a:buAutoNum type="arabicPeriod"/>
            </a:pPr>
            <a:r>
              <a:rPr lang="en-US" dirty="0"/>
              <a:t>Add/Remove/ Modify items</a:t>
            </a:r>
          </a:p>
          <a:p>
            <a:pPr marL="342900" indent="-342900">
              <a:buAutoNum type="arabicPeriod"/>
            </a:pPr>
            <a:r>
              <a:rPr lang="en-US" dirty="0"/>
              <a:t>Mixed data types</a:t>
            </a:r>
          </a:p>
          <a:p>
            <a:pPr marL="342900" indent="-342900">
              <a:buAutoNum type="arabicPeriod"/>
            </a:pPr>
            <a:r>
              <a:rPr lang="en-US" dirty="0"/>
              <a:t>Slicing &amp; Indexing</a:t>
            </a:r>
          </a:p>
        </p:txBody>
      </p:sp>
      <p:pic>
        <p:nvPicPr>
          <p:cNvPr id="6" name="Picture 5">
            <a:extLst>
              <a:ext uri="{FF2B5EF4-FFF2-40B4-BE49-F238E27FC236}">
                <a16:creationId xmlns:a16="http://schemas.microsoft.com/office/drawing/2014/main" id="{4BE7E81A-C9DB-9841-1CB1-B10179D9C71C}"/>
              </a:ext>
            </a:extLst>
          </p:cNvPr>
          <p:cNvPicPr>
            <a:picLocks noChangeAspect="1"/>
          </p:cNvPicPr>
          <p:nvPr/>
        </p:nvPicPr>
        <p:blipFill>
          <a:blip r:embed="rId2"/>
          <a:stretch>
            <a:fillRect/>
          </a:stretch>
        </p:blipFill>
        <p:spPr>
          <a:xfrm>
            <a:off x="6190478" y="423949"/>
            <a:ext cx="5603098" cy="5827222"/>
          </a:xfrm>
          <a:prstGeom prst="rect">
            <a:avLst/>
          </a:prstGeom>
        </p:spPr>
      </p:pic>
    </p:spTree>
    <p:extLst>
      <p:ext uri="{BB962C8B-B14F-4D97-AF65-F5344CB8AC3E}">
        <p14:creationId xmlns:p14="http://schemas.microsoft.com/office/powerpoint/2010/main" val="308690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2630-60C8-1F85-721A-CDAEA494CB47}"/>
              </a:ext>
            </a:extLst>
          </p:cNvPr>
          <p:cNvSpPr>
            <a:spLocks noGrp="1"/>
          </p:cNvSpPr>
          <p:nvPr>
            <p:ph type="title"/>
          </p:nvPr>
        </p:nvSpPr>
        <p:spPr/>
        <p:txBody>
          <a:bodyPr/>
          <a:lstStyle/>
          <a:p>
            <a:r>
              <a:rPr lang="en-GB" dirty="0"/>
              <a:t>Advanced Data Types  </a:t>
            </a:r>
            <a:endParaRPr lang="en-US" dirty="0"/>
          </a:p>
        </p:txBody>
      </p:sp>
      <p:sp>
        <p:nvSpPr>
          <p:cNvPr id="4" name="TextBox 3">
            <a:extLst>
              <a:ext uri="{FF2B5EF4-FFF2-40B4-BE49-F238E27FC236}">
                <a16:creationId xmlns:a16="http://schemas.microsoft.com/office/drawing/2014/main" id="{4A141C6A-1738-52B4-7550-73D37E709B8D}"/>
              </a:ext>
            </a:extLst>
          </p:cNvPr>
          <p:cNvSpPr txBox="1"/>
          <p:nvPr/>
        </p:nvSpPr>
        <p:spPr>
          <a:xfrm>
            <a:off x="330432" y="1737051"/>
            <a:ext cx="6097384" cy="4524315"/>
          </a:xfrm>
          <a:prstGeom prst="rect">
            <a:avLst/>
          </a:prstGeom>
          <a:noFill/>
        </p:spPr>
        <p:txBody>
          <a:bodyPr wrap="square">
            <a:spAutoFit/>
          </a:bodyPr>
          <a:lstStyle/>
          <a:p>
            <a:r>
              <a:rPr lang="en-US" b="1" dirty="0"/>
              <a:t>Tuple : </a:t>
            </a:r>
            <a:r>
              <a:rPr lang="en-US" dirty="0"/>
              <a:t>A tuple is an ordered, immutable collection of items separated by commas. </a:t>
            </a:r>
          </a:p>
          <a:p>
            <a:endParaRPr lang="en-US" dirty="0"/>
          </a:p>
          <a:p>
            <a:endParaRPr lang="en-US" dirty="0"/>
          </a:p>
          <a:p>
            <a:r>
              <a:rPr lang="en-US" dirty="0"/>
              <a:t>Important Points:</a:t>
            </a:r>
          </a:p>
          <a:p>
            <a:endParaRPr lang="en-US" dirty="0"/>
          </a:p>
          <a:p>
            <a:pPr marL="285750" indent="-285750">
              <a:buFont typeface="Arial" panose="020B0604020202020204" pitchFamily="34" charset="0"/>
              <a:buChar char="•"/>
            </a:pPr>
            <a:r>
              <a:rPr lang="en-US" b="1" dirty="0">
                <a:solidFill>
                  <a:srgbClr val="FF0000"/>
                </a:solidFill>
              </a:rPr>
              <a:t>Tuples are immutable: Items cannot be added, removed, or changed.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Supports indexing and slicing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Useful for </a:t>
            </a:r>
            <a:r>
              <a:rPr lang="en-US" b="1" dirty="0">
                <a:solidFill>
                  <a:srgbClr val="FF0000"/>
                </a:solidFill>
              </a:rPr>
              <a:t>storing fixed data </a:t>
            </a:r>
            <a:r>
              <a:rPr lang="en-US" dirty="0"/>
              <a:t>that should not be modified.</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091DBF31-638C-5F58-311D-4D68D563CAD3}"/>
              </a:ext>
            </a:extLst>
          </p:cNvPr>
          <p:cNvPicPr>
            <a:picLocks noChangeAspect="1"/>
          </p:cNvPicPr>
          <p:nvPr/>
        </p:nvPicPr>
        <p:blipFill>
          <a:blip r:embed="rId2"/>
          <a:stretch>
            <a:fillRect/>
          </a:stretch>
        </p:blipFill>
        <p:spPr>
          <a:xfrm>
            <a:off x="6096000" y="1737051"/>
            <a:ext cx="5981458" cy="3677880"/>
          </a:xfrm>
          <a:prstGeom prst="rect">
            <a:avLst/>
          </a:prstGeom>
        </p:spPr>
      </p:pic>
    </p:spTree>
    <p:extLst>
      <p:ext uri="{BB962C8B-B14F-4D97-AF65-F5344CB8AC3E}">
        <p14:creationId xmlns:p14="http://schemas.microsoft.com/office/powerpoint/2010/main" val="692647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F0911-5B9D-8D4B-E39E-6F405F18824B}"/>
              </a:ext>
            </a:extLst>
          </p:cNvPr>
          <p:cNvSpPr>
            <a:spLocks noGrp="1"/>
          </p:cNvSpPr>
          <p:nvPr>
            <p:ph type="title"/>
          </p:nvPr>
        </p:nvSpPr>
        <p:spPr/>
        <p:txBody>
          <a:bodyPr/>
          <a:lstStyle/>
          <a:p>
            <a:r>
              <a:rPr lang="en-GB" dirty="0"/>
              <a:t>Advanced Data Types</a:t>
            </a:r>
            <a:endParaRPr lang="en-US" dirty="0"/>
          </a:p>
        </p:txBody>
      </p:sp>
      <p:sp>
        <p:nvSpPr>
          <p:cNvPr id="14" name="TextBox 13">
            <a:extLst>
              <a:ext uri="{FF2B5EF4-FFF2-40B4-BE49-F238E27FC236}">
                <a16:creationId xmlns:a16="http://schemas.microsoft.com/office/drawing/2014/main" id="{4F7BA70E-AC3C-71D4-E4CE-0ED40F8A458D}"/>
              </a:ext>
            </a:extLst>
          </p:cNvPr>
          <p:cNvSpPr txBox="1"/>
          <p:nvPr/>
        </p:nvSpPr>
        <p:spPr>
          <a:xfrm>
            <a:off x="272241" y="1750861"/>
            <a:ext cx="11648209" cy="923330"/>
          </a:xfrm>
          <a:prstGeom prst="rect">
            <a:avLst/>
          </a:prstGeom>
          <a:noFill/>
        </p:spPr>
        <p:txBody>
          <a:bodyPr wrap="square">
            <a:spAutoFit/>
          </a:bodyPr>
          <a:lstStyle/>
          <a:p>
            <a:r>
              <a:rPr lang="en-US" dirty="0"/>
              <a:t> </a:t>
            </a:r>
            <a:r>
              <a:rPr lang="en-US" b="1" dirty="0"/>
              <a:t>Dictionary: </a:t>
            </a:r>
            <a:r>
              <a:rPr lang="en-US" dirty="0"/>
              <a:t>A dictionary is an unordered collection of key-value pairs enclosed in curly braces ({ }).</a:t>
            </a:r>
          </a:p>
          <a:p>
            <a:endParaRPr lang="en-US" dirty="0"/>
          </a:p>
          <a:p>
            <a:endParaRPr lang="en-IN" dirty="0"/>
          </a:p>
        </p:txBody>
      </p:sp>
      <p:pic>
        <p:nvPicPr>
          <p:cNvPr id="16" name="Picture 15">
            <a:extLst>
              <a:ext uri="{FF2B5EF4-FFF2-40B4-BE49-F238E27FC236}">
                <a16:creationId xmlns:a16="http://schemas.microsoft.com/office/drawing/2014/main" id="{919BABDB-27FC-BBAB-6A4D-373A655898BE}"/>
              </a:ext>
            </a:extLst>
          </p:cNvPr>
          <p:cNvPicPr>
            <a:picLocks noChangeAspect="1"/>
          </p:cNvPicPr>
          <p:nvPr/>
        </p:nvPicPr>
        <p:blipFill>
          <a:blip r:embed="rId2"/>
          <a:stretch>
            <a:fillRect/>
          </a:stretch>
        </p:blipFill>
        <p:spPr>
          <a:xfrm>
            <a:off x="2130384" y="2273991"/>
            <a:ext cx="7304561" cy="4301376"/>
          </a:xfrm>
          <a:prstGeom prst="rect">
            <a:avLst/>
          </a:prstGeom>
        </p:spPr>
      </p:pic>
    </p:spTree>
    <p:extLst>
      <p:ext uri="{BB962C8B-B14F-4D97-AF65-F5344CB8AC3E}">
        <p14:creationId xmlns:p14="http://schemas.microsoft.com/office/powerpoint/2010/main" val="2405510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721E-3969-8D9D-BDB1-FB4911F2A248}"/>
              </a:ext>
            </a:extLst>
          </p:cNvPr>
          <p:cNvSpPr>
            <a:spLocks noGrp="1"/>
          </p:cNvSpPr>
          <p:nvPr>
            <p:ph type="title"/>
          </p:nvPr>
        </p:nvSpPr>
        <p:spPr/>
        <p:txBody>
          <a:bodyPr/>
          <a:lstStyle/>
          <a:p>
            <a:r>
              <a:rPr lang="en-IN" dirty="0"/>
              <a:t>Interpreter </a:t>
            </a:r>
          </a:p>
        </p:txBody>
      </p:sp>
      <p:pic>
        <p:nvPicPr>
          <p:cNvPr id="5" name="Picture 4">
            <a:extLst>
              <a:ext uri="{FF2B5EF4-FFF2-40B4-BE49-F238E27FC236}">
                <a16:creationId xmlns:a16="http://schemas.microsoft.com/office/drawing/2014/main" id="{B2FDEA7A-F084-D2B3-3A28-26F481455EF5}"/>
              </a:ext>
            </a:extLst>
          </p:cNvPr>
          <p:cNvPicPr>
            <a:picLocks noChangeAspect="1"/>
          </p:cNvPicPr>
          <p:nvPr/>
        </p:nvPicPr>
        <p:blipFill>
          <a:blip r:embed="rId2"/>
          <a:stretch>
            <a:fillRect/>
          </a:stretch>
        </p:blipFill>
        <p:spPr>
          <a:xfrm>
            <a:off x="785840" y="1770362"/>
            <a:ext cx="10620320" cy="4439246"/>
          </a:xfrm>
          <a:prstGeom prst="rect">
            <a:avLst/>
          </a:prstGeom>
        </p:spPr>
      </p:pic>
    </p:spTree>
    <p:extLst>
      <p:ext uri="{BB962C8B-B14F-4D97-AF65-F5344CB8AC3E}">
        <p14:creationId xmlns:p14="http://schemas.microsoft.com/office/powerpoint/2010/main" val="4084811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72A5A-AADE-41C6-37EB-6B7C769E1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32BB8-1B2F-70C0-1B1A-F99EA654DED5}"/>
              </a:ext>
            </a:extLst>
          </p:cNvPr>
          <p:cNvSpPr>
            <a:spLocks noGrp="1"/>
          </p:cNvSpPr>
          <p:nvPr>
            <p:ph type="title"/>
          </p:nvPr>
        </p:nvSpPr>
        <p:spPr/>
        <p:txBody>
          <a:bodyPr/>
          <a:lstStyle/>
          <a:p>
            <a:r>
              <a:rPr lang="en-GB" dirty="0"/>
              <a:t>Advanced Data Types</a:t>
            </a:r>
            <a:endParaRPr lang="en-US" dirty="0"/>
          </a:p>
        </p:txBody>
      </p:sp>
      <p:sp>
        <p:nvSpPr>
          <p:cNvPr id="14" name="TextBox 13">
            <a:extLst>
              <a:ext uri="{FF2B5EF4-FFF2-40B4-BE49-F238E27FC236}">
                <a16:creationId xmlns:a16="http://schemas.microsoft.com/office/drawing/2014/main" id="{B6BA1C35-E1A8-3311-E1CB-D565173AD838}"/>
              </a:ext>
            </a:extLst>
          </p:cNvPr>
          <p:cNvSpPr txBox="1"/>
          <p:nvPr/>
        </p:nvSpPr>
        <p:spPr>
          <a:xfrm>
            <a:off x="272241" y="1750861"/>
            <a:ext cx="11648209" cy="369332"/>
          </a:xfrm>
          <a:prstGeom prst="rect">
            <a:avLst/>
          </a:prstGeom>
          <a:noFill/>
        </p:spPr>
        <p:txBody>
          <a:bodyPr wrap="square">
            <a:spAutoFit/>
          </a:bodyPr>
          <a:lstStyle/>
          <a:p>
            <a:r>
              <a:rPr lang="en-US" dirty="0"/>
              <a:t> </a:t>
            </a:r>
            <a:r>
              <a:rPr lang="en-US" b="1" dirty="0"/>
              <a:t>Dictionary: </a:t>
            </a:r>
            <a:r>
              <a:rPr lang="en-US" dirty="0"/>
              <a:t>Dictionaries can contain other dictionaries, and you can access values using multiple keys.</a:t>
            </a:r>
            <a:endParaRPr lang="en-IN" dirty="0"/>
          </a:p>
        </p:txBody>
      </p:sp>
      <p:pic>
        <p:nvPicPr>
          <p:cNvPr id="4" name="Picture 3">
            <a:extLst>
              <a:ext uri="{FF2B5EF4-FFF2-40B4-BE49-F238E27FC236}">
                <a16:creationId xmlns:a16="http://schemas.microsoft.com/office/drawing/2014/main" id="{C1003A34-DC2A-757E-0DDE-275417BFFC79}"/>
              </a:ext>
            </a:extLst>
          </p:cNvPr>
          <p:cNvPicPr>
            <a:picLocks noChangeAspect="1"/>
          </p:cNvPicPr>
          <p:nvPr/>
        </p:nvPicPr>
        <p:blipFill>
          <a:blip r:embed="rId2"/>
          <a:stretch>
            <a:fillRect/>
          </a:stretch>
        </p:blipFill>
        <p:spPr>
          <a:xfrm>
            <a:off x="398633" y="2322798"/>
            <a:ext cx="4638879" cy="4133061"/>
          </a:xfrm>
          <a:prstGeom prst="rect">
            <a:avLst/>
          </a:prstGeom>
        </p:spPr>
      </p:pic>
      <p:pic>
        <p:nvPicPr>
          <p:cNvPr id="6" name="Picture 5">
            <a:extLst>
              <a:ext uri="{FF2B5EF4-FFF2-40B4-BE49-F238E27FC236}">
                <a16:creationId xmlns:a16="http://schemas.microsoft.com/office/drawing/2014/main" id="{56FE7150-3B44-7849-1CB4-0D157070B910}"/>
              </a:ext>
            </a:extLst>
          </p:cNvPr>
          <p:cNvPicPr>
            <a:picLocks noChangeAspect="1"/>
          </p:cNvPicPr>
          <p:nvPr/>
        </p:nvPicPr>
        <p:blipFill>
          <a:blip r:embed="rId3"/>
          <a:stretch>
            <a:fillRect/>
          </a:stretch>
        </p:blipFill>
        <p:spPr>
          <a:xfrm>
            <a:off x="5536099" y="2407119"/>
            <a:ext cx="6182453" cy="4050572"/>
          </a:xfrm>
          <a:prstGeom prst="rect">
            <a:avLst/>
          </a:prstGeom>
        </p:spPr>
      </p:pic>
    </p:spTree>
    <p:extLst>
      <p:ext uri="{BB962C8B-B14F-4D97-AF65-F5344CB8AC3E}">
        <p14:creationId xmlns:p14="http://schemas.microsoft.com/office/powerpoint/2010/main" val="265243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A631F-4279-8D1D-022C-3AB2B6C2D3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A6F4AD-E6DA-AEFA-9598-27B7DADD50D9}"/>
              </a:ext>
            </a:extLst>
          </p:cNvPr>
          <p:cNvSpPr>
            <a:spLocks noGrp="1"/>
          </p:cNvSpPr>
          <p:nvPr>
            <p:ph type="title"/>
          </p:nvPr>
        </p:nvSpPr>
        <p:spPr/>
        <p:txBody>
          <a:bodyPr/>
          <a:lstStyle/>
          <a:p>
            <a:r>
              <a:rPr lang="en-GB" dirty="0"/>
              <a:t>Advanced Data Types</a:t>
            </a:r>
            <a:endParaRPr lang="en-US" dirty="0"/>
          </a:p>
        </p:txBody>
      </p:sp>
      <p:sp>
        <p:nvSpPr>
          <p:cNvPr id="14" name="TextBox 13">
            <a:extLst>
              <a:ext uri="{FF2B5EF4-FFF2-40B4-BE49-F238E27FC236}">
                <a16:creationId xmlns:a16="http://schemas.microsoft.com/office/drawing/2014/main" id="{C55D5D09-1642-1CDB-99AB-6AA87E2A3BA8}"/>
              </a:ext>
            </a:extLst>
          </p:cNvPr>
          <p:cNvSpPr txBox="1"/>
          <p:nvPr/>
        </p:nvSpPr>
        <p:spPr>
          <a:xfrm>
            <a:off x="263930" y="2828835"/>
            <a:ext cx="3011286" cy="1200329"/>
          </a:xfrm>
          <a:prstGeom prst="rect">
            <a:avLst/>
          </a:prstGeom>
          <a:noFill/>
        </p:spPr>
        <p:txBody>
          <a:bodyPr wrap="square">
            <a:spAutoFit/>
          </a:bodyPr>
          <a:lstStyle/>
          <a:p>
            <a:r>
              <a:rPr lang="en-US" dirty="0"/>
              <a:t> </a:t>
            </a:r>
            <a:r>
              <a:rPr lang="en-US" b="1" dirty="0"/>
              <a:t>Dictionary: </a:t>
            </a:r>
          </a:p>
          <a:p>
            <a:endParaRPr lang="en-US" b="1" dirty="0"/>
          </a:p>
          <a:p>
            <a:endParaRPr lang="en-US" b="1" dirty="0"/>
          </a:p>
          <a:p>
            <a:r>
              <a:rPr lang="en-IN" dirty="0"/>
              <a:t>Modifying Values</a:t>
            </a:r>
          </a:p>
        </p:txBody>
      </p:sp>
      <p:pic>
        <p:nvPicPr>
          <p:cNvPr id="5" name="Picture 4">
            <a:extLst>
              <a:ext uri="{FF2B5EF4-FFF2-40B4-BE49-F238E27FC236}">
                <a16:creationId xmlns:a16="http://schemas.microsoft.com/office/drawing/2014/main" id="{905BE613-74B9-40D7-91C4-83CE971FDDA7}"/>
              </a:ext>
            </a:extLst>
          </p:cNvPr>
          <p:cNvPicPr>
            <a:picLocks noChangeAspect="1"/>
          </p:cNvPicPr>
          <p:nvPr/>
        </p:nvPicPr>
        <p:blipFill>
          <a:blip r:embed="rId2"/>
          <a:stretch>
            <a:fillRect/>
          </a:stretch>
        </p:blipFill>
        <p:spPr>
          <a:xfrm>
            <a:off x="3170074" y="1471353"/>
            <a:ext cx="7944042" cy="5201609"/>
          </a:xfrm>
          <a:prstGeom prst="rect">
            <a:avLst/>
          </a:prstGeom>
        </p:spPr>
      </p:pic>
    </p:spTree>
    <p:extLst>
      <p:ext uri="{BB962C8B-B14F-4D97-AF65-F5344CB8AC3E}">
        <p14:creationId xmlns:p14="http://schemas.microsoft.com/office/powerpoint/2010/main" val="817498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35D7-31C8-29C7-0ABB-669BCB6E8D1B}"/>
              </a:ext>
            </a:extLst>
          </p:cNvPr>
          <p:cNvSpPr>
            <a:spLocks noGrp="1"/>
          </p:cNvSpPr>
          <p:nvPr>
            <p:ph type="title"/>
          </p:nvPr>
        </p:nvSpPr>
        <p:spPr/>
        <p:txBody>
          <a:bodyPr/>
          <a:lstStyle/>
          <a:p>
            <a:r>
              <a:rPr lang="en-IN" dirty="0"/>
              <a:t>Comparison: List / Tuple / Dictionary </a:t>
            </a:r>
          </a:p>
        </p:txBody>
      </p:sp>
      <p:pic>
        <p:nvPicPr>
          <p:cNvPr id="14" name="Picture 13">
            <a:extLst>
              <a:ext uri="{FF2B5EF4-FFF2-40B4-BE49-F238E27FC236}">
                <a16:creationId xmlns:a16="http://schemas.microsoft.com/office/drawing/2014/main" id="{469E56EE-958F-D125-5287-1C7EEACF08E2}"/>
              </a:ext>
            </a:extLst>
          </p:cNvPr>
          <p:cNvPicPr>
            <a:picLocks noChangeAspect="1"/>
          </p:cNvPicPr>
          <p:nvPr/>
        </p:nvPicPr>
        <p:blipFill>
          <a:blip r:embed="rId2"/>
          <a:stretch>
            <a:fillRect/>
          </a:stretch>
        </p:blipFill>
        <p:spPr>
          <a:xfrm>
            <a:off x="952722" y="1486596"/>
            <a:ext cx="10469436" cy="4915586"/>
          </a:xfrm>
          <a:prstGeom prst="rect">
            <a:avLst/>
          </a:prstGeom>
        </p:spPr>
      </p:pic>
    </p:spTree>
    <p:extLst>
      <p:ext uri="{BB962C8B-B14F-4D97-AF65-F5344CB8AC3E}">
        <p14:creationId xmlns:p14="http://schemas.microsoft.com/office/powerpoint/2010/main" val="1176964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F7C4-08EE-4159-1E0A-1CEF3526CB18}"/>
              </a:ext>
            </a:extLst>
          </p:cNvPr>
          <p:cNvSpPr>
            <a:spLocks noGrp="1"/>
          </p:cNvSpPr>
          <p:nvPr>
            <p:ph type="title"/>
          </p:nvPr>
        </p:nvSpPr>
        <p:spPr/>
        <p:txBody>
          <a:bodyPr/>
          <a:lstStyle/>
          <a:p>
            <a:r>
              <a:rPr lang="en-US" dirty="0"/>
              <a:t>Python - Operators</a:t>
            </a:r>
          </a:p>
        </p:txBody>
      </p:sp>
      <p:pic>
        <p:nvPicPr>
          <p:cNvPr id="6" name="Picture 5">
            <a:extLst>
              <a:ext uri="{FF2B5EF4-FFF2-40B4-BE49-F238E27FC236}">
                <a16:creationId xmlns:a16="http://schemas.microsoft.com/office/drawing/2014/main" id="{E0E5FE34-1C99-815B-4CDD-A757F44E260E}"/>
              </a:ext>
            </a:extLst>
          </p:cNvPr>
          <p:cNvPicPr>
            <a:picLocks noChangeAspect="1"/>
          </p:cNvPicPr>
          <p:nvPr/>
        </p:nvPicPr>
        <p:blipFill>
          <a:blip r:embed="rId2"/>
          <a:stretch>
            <a:fillRect/>
          </a:stretch>
        </p:blipFill>
        <p:spPr>
          <a:xfrm>
            <a:off x="806333" y="1832956"/>
            <a:ext cx="10421389" cy="3979076"/>
          </a:xfrm>
          <a:prstGeom prst="rect">
            <a:avLst/>
          </a:prstGeom>
        </p:spPr>
      </p:pic>
    </p:spTree>
    <p:extLst>
      <p:ext uri="{BB962C8B-B14F-4D97-AF65-F5344CB8AC3E}">
        <p14:creationId xmlns:p14="http://schemas.microsoft.com/office/powerpoint/2010/main" val="1687152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E21A-E6FE-CDC4-4F95-E79DCF17F2F2}"/>
              </a:ext>
            </a:extLst>
          </p:cNvPr>
          <p:cNvSpPr>
            <a:spLocks noGrp="1"/>
          </p:cNvSpPr>
          <p:nvPr>
            <p:ph type="title"/>
          </p:nvPr>
        </p:nvSpPr>
        <p:spPr/>
        <p:txBody>
          <a:bodyPr/>
          <a:lstStyle/>
          <a:p>
            <a:r>
              <a:rPr lang="en-IN" dirty="0"/>
              <a:t>Operators </a:t>
            </a:r>
          </a:p>
        </p:txBody>
      </p:sp>
      <p:pic>
        <p:nvPicPr>
          <p:cNvPr id="4" name="Picture 3">
            <a:extLst>
              <a:ext uri="{FF2B5EF4-FFF2-40B4-BE49-F238E27FC236}">
                <a16:creationId xmlns:a16="http://schemas.microsoft.com/office/drawing/2014/main" id="{4E552C74-43B4-A8AB-BCAC-7D6C717B0942}"/>
              </a:ext>
            </a:extLst>
          </p:cNvPr>
          <p:cNvPicPr>
            <a:picLocks noChangeAspect="1"/>
          </p:cNvPicPr>
          <p:nvPr/>
        </p:nvPicPr>
        <p:blipFill>
          <a:blip r:embed="rId2"/>
          <a:stretch>
            <a:fillRect/>
          </a:stretch>
        </p:blipFill>
        <p:spPr>
          <a:xfrm>
            <a:off x="661245" y="1378256"/>
            <a:ext cx="10640910" cy="5115639"/>
          </a:xfrm>
          <a:prstGeom prst="rect">
            <a:avLst/>
          </a:prstGeom>
        </p:spPr>
      </p:pic>
    </p:spTree>
    <p:extLst>
      <p:ext uri="{BB962C8B-B14F-4D97-AF65-F5344CB8AC3E}">
        <p14:creationId xmlns:p14="http://schemas.microsoft.com/office/powerpoint/2010/main" val="146670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10B2-B15C-A1F7-B118-6A033B4064F8}"/>
              </a:ext>
            </a:extLst>
          </p:cNvPr>
          <p:cNvSpPr>
            <a:spLocks noGrp="1"/>
          </p:cNvSpPr>
          <p:nvPr>
            <p:ph type="title"/>
          </p:nvPr>
        </p:nvSpPr>
        <p:spPr/>
        <p:txBody>
          <a:bodyPr/>
          <a:lstStyle/>
          <a:p>
            <a:r>
              <a:rPr lang="en-US" dirty="0"/>
              <a:t>Operator</a:t>
            </a:r>
          </a:p>
        </p:txBody>
      </p:sp>
      <p:pic>
        <p:nvPicPr>
          <p:cNvPr id="5" name="Picture 4">
            <a:extLst>
              <a:ext uri="{FF2B5EF4-FFF2-40B4-BE49-F238E27FC236}">
                <a16:creationId xmlns:a16="http://schemas.microsoft.com/office/drawing/2014/main" id="{9CD32147-85F6-4DBF-E741-3A55F94B33C2}"/>
              </a:ext>
            </a:extLst>
          </p:cNvPr>
          <p:cNvPicPr>
            <a:picLocks noChangeAspect="1"/>
          </p:cNvPicPr>
          <p:nvPr/>
        </p:nvPicPr>
        <p:blipFill>
          <a:blip r:embed="rId2"/>
          <a:stretch>
            <a:fillRect/>
          </a:stretch>
        </p:blipFill>
        <p:spPr>
          <a:xfrm>
            <a:off x="924349" y="1570474"/>
            <a:ext cx="9408371" cy="5025117"/>
          </a:xfrm>
          <a:prstGeom prst="rect">
            <a:avLst/>
          </a:prstGeom>
        </p:spPr>
      </p:pic>
    </p:spTree>
    <p:extLst>
      <p:ext uri="{BB962C8B-B14F-4D97-AF65-F5344CB8AC3E}">
        <p14:creationId xmlns:p14="http://schemas.microsoft.com/office/powerpoint/2010/main" val="5959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F3F6-8591-EDE4-E6FE-1A71DFD93D79}"/>
              </a:ext>
            </a:extLst>
          </p:cNvPr>
          <p:cNvSpPr>
            <a:spLocks noGrp="1"/>
          </p:cNvSpPr>
          <p:nvPr>
            <p:ph type="title"/>
          </p:nvPr>
        </p:nvSpPr>
        <p:spPr/>
        <p:txBody>
          <a:bodyPr/>
          <a:lstStyle/>
          <a:p>
            <a:r>
              <a:rPr lang="en-US" dirty="0"/>
              <a:t>Operator</a:t>
            </a:r>
          </a:p>
        </p:txBody>
      </p:sp>
      <p:pic>
        <p:nvPicPr>
          <p:cNvPr id="5" name="Picture 4">
            <a:extLst>
              <a:ext uri="{FF2B5EF4-FFF2-40B4-BE49-F238E27FC236}">
                <a16:creationId xmlns:a16="http://schemas.microsoft.com/office/drawing/2014/main" id="{91C46CD7-77F7-0589-A72E-379D0C8B5943}"/>
              </a:ext>
            </a:extLst>
          </p:cNvPr>
          <p:cNvPicPr>
            <a:picLocks noChangeAspect="1"/>
          </p:cNvPicPr>
          <p:nvPr/>
        </p:nvPicPr>
        <p:blipFill>
          <a:blip r:embed="rId2"/>
          <a:stretch>
            <a:fillRect/>
          </a:stretch>
        </p:blipFill>
        <p:spPr>
          <a:xfrm>
            <a:off x="3446540" y="483038"/>
            <a:ext cx="8390784" cy="2603510"/>
          </a:xfrm>
          <a:prstGeom prst="rect">
            <a:avLst/>
          </a:prstGeom>
        </p:spPr>
      </p:pic>
      <p:pic>
        <p:nvPicPr>
          <p:cNvPr id="7" name="Picture 6">
            <a:extLst>
              <a:ext uri="{FF2B5EF4-FFF2-40B4-BE49-F238E27FC236}">
                <a16:creationId xmlns:a16="http://schemas.microsoft.com/office/drawing/2014/main" id="{57EB8F31-F9BF-0696-A19F-B024D322956F}"/>
              </a:ext>
            </a:extLst>
          </p:cNvPr>
          <p:cNvPicPr>
            <a:picLocks noChangeAspect="1"/>
          </p:cNvPicPr>
          <p:nvPr/>
        </p:nvPicPr>
        <p:blipFill>
          <a:blip r:embed="rId3"/>
          <a:stretch>
            <a:fillRect/>
          </a:stretch>
        </p:blipFill>
        <p:spPr>
          <a:xfrm>
            <a:off x="3622230" y="3200143"/>
            <a:ext cx="8148592" cy="3174819"/>
          </a:xfrm>
          <a:prstGeom prst="rect">
            <a:avLst/>
          </a:prstGeom>
        </p:spPr>
      </p:pic>
    </p:spTree>
    <p:extLst>
      <p:ext uri="{BB962C8B-B14F-4D97-AF65-F5344CB8AC3E}">
        <p14:creationId xmlns:p14="http://schemas.microsoft.com/office/powerpoint/2010/main" val="3083580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F982-D86E-21BF-582C-B45A11EAA193}"/>
              </a:ext>
            </a:extLst>
          </p:cNvPr>
          <p:cNvSpPr>
            <a:spLocks noGrp="1"/>
          </p:cNvSpPr>
          <p:nvPr>
            <p:ph type="title"/>
          </p:nvPr>
        </p:nvSpPr>
        <p:spPr/>
        <p:txBody>
          <a:bodyPr/>
          <a:lstStyle/>
          <a:p>
            <a:r>
              <a:rPr lang="en-US" dirty="0"/>
              <a:t>Operators – Practice </a:t>
            </a:r>
          </a:p>
        </p:txBody>
      </p:sp>
      <p:pic>
        <p:nvPicPr>
          <p:cNvPr id="4" name="Picture 3">
            <a:extLst>
              <a:ext uri="{FF2B5EF4-FFF2-40B4-BE49-F238E27FC236}">
                <a16:creationId xmlns:a16="http://schemas.microsoft.com/office/drawing/2014/main" id="{FF86267E-5F67-62FF-1868-732414B71B72}"/>
              </a:ext>
            </a:extLst>
          </p:cNvPr>
          <p:cNvPicPr>
            <a:picLocks noChangeAspect="1"/>
          </p:cNvPicPr>
          <p:nvPr/>
        </p:nvPicPr>
        <p:blipFill>
          <a:blip r:embed="rId2"/>
          <a:stretch>
            <a:fillRect/>
          </a:stretch>
        </p:blipFill>
        <p:spPr>
          <a:xfrm>
            <a:off x="96155" y="1376799"/>
            <a:ext cx="6620529" cy="5355410"/>
          </a:xfrm>
          <a:prstGeom prst="rect">
            <a:avLst/>
          </a:prstGeom>
        </p:spPr>
      </p:pic>
      <p:pic>
        <p:nvPicPr>
          <p:cNvPr id="7" name="Picture 6">
            <a:extLst>
              <a:ext uri="{FF2B5EF4-FFF2-40B4-BE49-F238E27FC236}">
                <a16:creationId xmlns:a16="http://schemas.microsoft.com/office/drawing/2014/main" id="{6AC2D856-2028-3DC8-14C6-85EF659EF4D3}"/>
              </a:ext>
            </a:extLst>
          </p:cNvPr>
          <p:cNvPicPr>
            <a:picLocks noChangeAspect="1"/>
          </p:cNvPicPr>
          <p:nvPr/>
        </p:nvPicPr>
        <p:blipFill>
          <a:blip r:embed="rId3"/>
          <a:stretch>
            <a:fillRect/>
          </a:stretch>
        </p:blipFill>
        <p:spPr>
          <a:xfrm>
            <a:off x="7113566" y="2177255"/>
            <a:ext cx="4448796" cy="3534268"/>
          </a:xfrm>
          <a:prstGeom prst="rect">
            <a:avLst/>
          </a:prstGeom>
        </p:spPr>
      </p:pic>
    </p:spTree>
    <p:extLst>
      <p:ext uri="{BB962C8B-B14F-4D97-AF65-F5344CB8AC3E}">
        <p14:creationId xmlns:p14="http://schemas.microsoft.com/office/powerpoint/2010/main" val="3812762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4E799-6D50-75B8-F654-AFD20D39CF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6B7A8-E553-E981-4922-290E4F484427}"/>
              </a:ext>
            </a:extLst>
          </p:cNvPr>
          <p:cNvSpPr>
            <a:spLocks noGrp="1"/>
          </p:cNvSpPr>
          <p:nvPr>
            <p:ph type="title"/>
          </p:nvPr>
        </p:nvSpPr>
        <p:spPr/>
        <p:txBody>
          <a:bodyPr/>
          <a:lstStyle/>
          <a:p>
            <a:r>
              <a:rPr lang="en-US" dirty="0"/>
              <a:t>Operators – Practice </a:t>
            </a:r>
          </a:p>
        </p:txBody>
      </p:sp>
      <p:pic>
        <p:nvPicPr>
          <p:cNvPr id="5" name="Picture 4">
            <a:extLst>
              <a:ext uri="{FF2B5EF4-FFF2-40B4-BE49-F238E27FC236}">
                <a16:creationId xmlns:a16="http://schemas.microsoft.com/office/drawing/2014/main" id="{BE8DEE01-B269-33A0-F3DB-7CD234F7240F}"/>
              </a:ext>
            </a:extLst>
          </p:cNvPr>
          <p:cNvPicPr>
            <a:picLocks noChangeAspect="1"/>
          </p:cNvPicPr>
          <p:nvPr/>
        </p:nvPicPr>
        <p:blipFill>
          <a:blip r:embed="rId2"/>
          <a:stretch>
            <a:fillRect/>
          </a:stretch>
        </p:blipFill>
        <p:spPr>
          <a:xfrm>
            <a:off x="63874" y="2028957"/>
            <a:ext cx="7758405" cy="3648635"/>
          </a:xfrm>
          <a:prstGeom prst="rect">
            <a:avLst/>
          </a:prstGeom>
        </p:spPr>
      </p:pic>
      <p:pic>
        <p:nvPicPr>
          <p:cNvPr id="8" name="Picture 7">
            <a:extLst>
              <a:ext uri="{FF2B5EF4-FFF2-40B4-BE49-F238E27FC236}">
                <a16:creationId xmlns:a16="http://schemas.microsoft.com/office/drawing/2014/main" id="{F609D3A4-246A-7A4A-1B07-C2FB26DA096C}"/>
              </a:ext>
            </a:extLst>
          </p:cNvPr>
          <p:cNvPicPr>
            <a:picLocks noChangeAspect="1"/>
          </p:cNvPicPr>
          <p:nvPr/>
        </p:nvPicPr>
        <p:blipFill>
          <a:blip r:embed="rId3"/>
          <a:stretch>
            <a:fillRect/>
          </a:stretch>
        </p:blipFill>
        <p:spPr>
          <a:xfrm>
            <a:off x="8089915" y="2708564"/>
            <a:ext cx="3897038" cy="2289420"/>
          </a:xfrm>
          <a:prstGeom prst="rect">
            <a:avLst/>
          </a:prstGeom>
        </p:spPr>
      </p:pic>
    </p:spTree>
    <p:extLst>
      <p:ext uri="{BB962C8B-B14F-4D97-AF65-F5344CB8AC3E}">
        <p14:creationId xmlns:p14="http://schemas.microsoft.com/office/powerpoint/2010/main" val="2722102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6C22-DC42-436D-5081-6B9872116335}"/>
              </a:ext>
            </a:extLst>
          </p:cNvPr>
          <p:cNvSpPr>
            <a:spLocks noGrp="1"/>
          </p:cNvSpPr>
          <p:nvPr>
            <p:ph type="title"/>
          </p:nvPr>
        </p:nvSpPr>
        <p:spPr/>
        <p:txBody>
          <a:bodyPr/>
          <a:lstStyle/>
          <a:p>
            <a:r>
              <a:rPr lang="en-IN" dirty="0"/>
              <a:t>Conditional Statements:</a:t>
            </a:r>
            <a:br>
              <a:rPr lang="en-IN" dirty="0"/>
            </a:br>
            <a:r>
              <a:rPr lang="en-IN" dirty="0"/>
              <a:t>If/</a:t>
            </a:r>
            <a:r>
              <a:rPr lang="en-IN" dirty="0" err="1"/>
              <a:t>elif</a:t>
            </a:r>
            <a:r>
              <a:rPr lang="en-IN" dirty="0"/>
              <a:t>/Else</a:t>
            </a:r>
            <a:endParaRPr lang="en-US" dirty="0"/>
          </a:p>
        </p:txBody>
      </p:sp>
      <p:sp>
        <p:nvSpPr>
          <p:cNvPr id="3" name="Text Placeholder 2">
            <a:extLst>
              <a:ext uri="{FF2B5EF4-FFF2-40B4-BE49-F238E27FC236}">
                <a16:creationId xmlns:a16="http://schemas.microsoft.com/office/drawing/2014/main" id="{1C26B26E-0F98-5B06-9402-61DDEE138D23}"/>
              </a:ext>
            </a:extLst>
          </p:cNvPr>
          <p:cNvSpPr>
            <a:spLocks noGrp="1"/>
          </p:cNvSpPr>
          <p:nvPr>
            <p:ph type="body" idx="1"/>
          </p:nvPr>
        </p:nvSpPr>
        <p:spPr/>
        <p:txBody>
          <a:bodyPr>
            <a:normAutofit fontScale="92500"/>
          </a:bodyPr>
          <a:lstStyle/>
          <a:p>
            <a:r>
              <a:rPr lang="en-US" dirty="0"/>
              <a:t>Conditional statements allow your program to execute certain blocks of code based on specific conditions.</a:t>
            </a:r>
          </a:p>
        </p:txBody>
      </p:sp>
    </p:spTree>
    <p:extLst>
      <p:ext uri="{BB962C8B-B14F-4D97-AF65-F5344CB8AC3E}">
        <p14:creationId xmlns:p14="http://schemas.microsoft.com/office/powerpoint/2010/main" val="2553051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E1B2-506D-3351-2F3B-C9C1829AE781}"/>
              </a:ext>
            </a:extLst>
          </p:cNvPr>
          <p:cNvSpPr>
            <a:spLocks noGrp="1"/>
          </p:cNvSpPr>
          <p:nvPr>
            <p:ph type="title"/>
          </p:nvPr>
        </p:nvSpPr>
        <p:spPr/>
        <p:txBody>
          <a:bodyPr/>
          <a:lstStyle/>
          <a:p>
            <a:r>
              <a:rPr lang="en-IN" dirty="0"/>
              <a:t>Compiler Vs Interpreter</a:t>
            </a:r>
          </a:p>
        </p:txBody>
      </p:sp>
      <p:pic>
        <p:nvPicPr>
          <p:cNvPr id="4" name="Picture 3">
            <a:extLst>
              <a:ext uri="{FF2B5EF4-FFF2-40B4-BE49-F238E27FC236}">
                <a16:creationId xmlns:a16="http://schemas.microsoft.com/office/drawing/2014/main" id="{B386AF38-3089-1E27-2AF1-1C14D141F1CF}"/>
              </a:ext>
            </a:extLst>
          </p:cNvPr>
          <p:cNvPicPr>
            <a:picLocks noChangeAspect="1"/>
          </p:cNvPicPr>
          <p:nvPr/>
        </p:nvPicPr>
        <p:blipFill>
          <a:blip r:embed="rId2"/>
          <a:stretch>
            <a:fillRect/>
          </a:stretch>
        </p:blipFill>
        <p:spPr>
          <a:xfrm>
            <a:off x="2122342" y="1642474"/>
            <a:ext cx="7947316" cy="3131040"/>
          </a:xfrm>
          <a:prstGeom prst="rect">
            <a:avLst/>
          </a:prstGeom>
        </p:spPr>
      </p:pic>
      <p:sp>
        <p:nvSpPr>
          <p:cNvPr id="6" name="TextBox 5">
            <a:extLst>
              <a:ext uri="{FF2B5EF4-FFF2-40B4-BE49-F238E27FC236}">
                <a16:creationId xmlns:a16="http://schemas.microsoft.com/office/drawing/2014/main" id="{A3408BED-1DF2-0283-8B56-63CF56719BED}"/>
              </a:ext>
            </a:extLst>
          </p:cNvPr>
          <p:cNvSpPr txBox="1"/>
          <p:nvPr/>
        </p:nvSpPr>
        <p:spPr>
          <a:xfrm>
            <a:off x="488373" y="5215526"/>
            <a:ext cx="11315700" cy="1477328"/>
          </a:xfrm>
          <a:prstGeom prst="rect">
            <a:avLst/>
          </a:prstGeom>
          <a:noFill/>
        </p:spPr>
        <p:txBody>
          <a:bodyPr wrap="square">
            <a:spAutoFit/>
          </a:bodyPr>
          <a:lstStyle/>
          <a:p>
            <a:pPr marL="285750" indent="-285750">
              <a:buFont typeface="Arial" panose="020B0604020202020204" pitchFamily="34" charset="0"/>
              <a:buChar char="•"/>
            </a:pPr>
            <a:r>
              <a:rPr lang="en-US" dirty="0"/>
              <a:t>Python is an </a:t>
            </a:r>
            <a:r>
              <a:rPr lang="en-US" b="1" dirty="0"/>
              <a:t>interpreted</a:t>
            </a:r>
            <a:r>
              <a:rPr lang="en-US" dirty="0"/>
              <a:t> language, which means it primarily uses an </a:t>
            </a:r>
            <a:r>
              <a:rPr lang="en-US" b="1" dirty="0"/>
              <a:t>interpreter</a:t>
            </a:r>
            <a:r>
              <a:rPr lang="en-US" dirty="0"/>
              <a:t> to execute its code. </a:t>
            </a:r>
          </a:p>
          <a:p>
            <a:pPr marL="285750" indent="-285750">
              <a:buFont typeface="Arial" panose="020B0604020202020204" pitchFamily="34" charset="0"/>
              <a:buChar char="•"/>
            </a:pPr>
            <a:r>
              <a:rPr lang="en-US" dirty="0"/>
              <a:t>But it involves both compilation (to bytecode) and interpretation (execution of bytecode). Learning about compilers and interpreters helps you grasp how Python processes your code from .</a:t>
            </a:r>
            <a:r>
              <a:rPr lang="en-US" dirty="0" err="1"/>
              <a:t>py</a:t>
            </a:r>
            <a:r>
              <a:rPr lang="en-US" dirty="0"/>
              <a:t> to executable instructions.</a:t>
            </a:r>
          </a:p>
          <a:p>
            <a:endParaRPr lang="en-IN" dirty="0"/>
          </a:p>
        </p:txBody>
      </p:sp>
    </p:spTree>
    <p:extLst>
      <p:ext uri="{BB962C8B-B14F-4D97-AF65-F5344CB8AC3E}">
        <p14:creationId xmlns:p14="http://schemas.microsoft.com/office/powerpoint/2010/main" val="3561004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A423-8D51-3034-ECA8-F1A5BAA07057}"/>
              </a:ext>
            </a:extLst>
          </p:cNvPr>
          <p:cNvSpPr>
            <a:spLocks noGrp="1"/>
          </p:cNvSpPr>
          <p:nvPr>
            <p:ph type="title"/>
          </p:nvPr>
        </p:nvSpPr>
        <p:spPr/>
        <p:txBody>
          <a:bodyPr/>
          <a:lstStyle/>
          <a:p>
            <a:r>
              <a:rPr lang="en-US" dirty="0"/>
              <a:t>IF STATEMENTS </a:t>
            </a:r>
          </a:p>
        </p:txBody>
      </p:sp>
      <p:sp>
        <p:nvSpPr>
          <p:cNvPr id="14" name="TextBox 13">
            <a:extLst>
              <a:ext uri="{FF2B5EF4-FFF2-40B4-BE49-F238E27FC236}">
                <a16:creationId xmlns:a16="http://schemas.microsoft.com/office/drawing/2014/main" id="{D703BAFC-1F53-1EA4-7E6C-7A7D8E8A5025}"/>
              </a:ext>
            </a:extLst>
          </p:cNvPr>
          <p:cNvSpPr txBox="1"/>
          <p:nvPr/>
        </p:nvSpPr>
        <p:spPr>
          <a:xfrm>
            <a:off x="1012074" y="1817362"/>
            <a:ext cx="10808623" cy="4154984"/>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FF0000"/>
                </a:solidFill>
              </a:rPr>
              <a:t>The if statement evaluates a condition</a:t>
            </a:r>
            <a:r>
              <a:rPr lang="en-US" sz="2400" dirty="0"/>
              <a:t>. If the condition is True, the block of code indented under it will execute.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a:t>
            </a:r>
            <a:r>
              <a:rPr lang="en-US" sz="2400" b="1" dirty="0">
                <a:solidFill>
                  <a:srgbClr val="FF0000"/>
                </a:solidFill>
              </a:rPr>
              <a:t>else block executes if the if condition is False</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solidFill>
                  <a:srgbClr val="FF0000"/>
                </a:solidFill>
              </a:rPr>
              <a:t>if-</a:t>
            </a:r>
            <a:r>
              <a:rPr lang="en-US" sz="2400" b="1" dirty="0" err="1">
                <a:solidFill>
                  <a:srgbClr val="FF0000"/>
                </a:solidFill>
              </a:rPr>
              <a:t>elif</a:t>
            </a:r>
            <a:r>
              <a:rPr lang="en-US" sz="2400" b="1" dirty="0">
                <a:solidFill>
                  <a:srgbClr val="FF0000"/>
                </a:solidFill>
              </a:rPr>
              <a:t>-else Statement</a:t>
            </a:r>
            <a:r>
              <a:rPr lang="en-US" sz="2400" dirty="0"/>
              <a:t>: Used when multiple conditions need to be checked. The </a:t>
            </a:r>
            <a:r>
              <a:rPr lang="en-US" sz="2400" dirty="0" err="1"/>
              <a:t>elif</a:t>
            </a:r>
            <a:r>
              <a:rPr lang="en-US" sz="2400" dirty="0"/>
              <a:t> (short for "else if") checks another condition if the previous one is False.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solidFill>
                  <a:srgbClr val="FF0000"/>
                </a:solidFill>
              </a:rPr>
              <a:t>Nested if Statement</a:t>
            </a:r>
            <a:r>
              <a:rPr lang="en-US" sz="2400" dirty="0"/>
              <a:t>: if statements can be nested inside each other, allowing you to check conditions within other conditions.</a:t>
            </a:r>
            <a:endParaRPr lang="en-IN" sz="2400" dirty="0"/>
          </a:p>
        </p:txBody>
      </p:sp>
    </p:spTree>
    <p:extLst>
      <p:ext uri="{BB962C8B-B14F-4D97-AF65-F5344CB8AC3E}">
        <p14:creationId xmlns:p14="http://schemas.microsoft.com/office/powerpoint/2010/main" val="4079505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A6D68-015C-4E05-B9F2-CBCB923DD1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029E3-74B2-CFE0-9909-C14945F5C5DB}"/>
              </a:ext>
            </a:extLst>
          </p:cNvPr>
          <p:cNvSpPr>
            <a:spLocks noGrp="1"/>
          </p:cNvSpPr>
          <p:nvPr>
            <p:ph type="title"/>
          </p:nvPr>
        </p:nvSpPr>
        <p:spPr/>
        <p:txBody>
          <a:bodyPr/>
          <a:lstStyle/>
          <a:p>
            <a:r>
              <a:rPr lang="en-US" dirty="0"/>
              <a:t>IF STATEMENTS </a:t>
            </a:r>
          </a:p>
        </p:txBody>
      </p:sp>
      <p:sp>
        <p:nvSpPr>
          <p:cNvPr id="7" name="TextBox 6">
            <a:extLst>
              <a:ext uri="{FF2B5EF4-FFF2-40B4-BE49-F238E27FC236}">
                <a16:creationId xmlns:a16="http://schemas.microsoft.com/office/drawing/2014/main" id="{1A82C124-2DF0-F3B7-6005-D72A91887B5E}"/>
              </a:ext>
            </a:extLst>
          </p:cNvPr>
          <p:cNvSpPr txBox="1"/>
          <p:nvPr/>
        </p:nvSpPr>
        <p:spPr>
          <a:xfrm>
            <a:off x="233450" y="1551770"/>
            <a:ext cx="6915496" cy="5078313"/>
          </a:xfrm>
          <a:prstGeom prst="rect">
            <a:avLst/>
          </a:prstGeom>
          <a:noFill/>
        </p:spPr>
        <p:txBody>
          <a:bodyPr wrap="square">
            <a:spAutoFit/>
          </a:bodyPr>
          <a:lstStyle/>
          <a:p>
            <a:r>
              <a:rPr lang="en-US" dirty="0"/>
              <a:t>Key Points to Remember</a:t>
            </a:r>
          </a:p>
          <a:p>
            <a:endParaRPr lang="en-US" dirty="0"/>
          </a:p>
          <a:p>
            <a:r>
              <a:rPr lang="en-US" sz="1600" dirty="0"/>
              <a:t>Indentation:</a:t>
            </a:r>
          </a:p>
          <a:p>
            <a:endParaRPr lang="en-US" sz="1600" dirty="0"/>
          </a:p>
          <a:p>
            <a:pPr marL="285750" indent="-285750">
              <a:buFont typeface="Arial" panose="020B0604020202020204" pitchFamily="34" charset="0"/>
              <a:buChar char="•"/>
            </a:pPr>
            <a:r>
              <a:rPr lang="en-US" sz="1600" dirty="0"/>
              <a:t>Python uses indentation (spaces) to define the blocks of code.</a:t>
            </a:r>
          </a:p>
          <a:p>
            <a:pPr marL="285750" indent="-285750">
              <a:buFont typeface="Arial" panose="020B0604020202020204" pitchFamily="34" charset="0"/>
              <a:buChar char="•"/>
            </a:pPr>
            <a:r>
              <a:rPr lang="en-US" sz="1600" dirty="0"/>
              <a:t>Ensure consistent indentation to avoid errors.</a:t>
            </a:r>
          </a:p>
          <a:p>
            <a:endParaRPr lang="en-US" sz="1600" dirty="0"/>
          </a:p>
          <a:p>
            <a:r>
              <a:rPr lang="en-US" sz="1600" dirty="0"/>
              <a:t>Order of Evaluation:</a:t>
            </a:r>
          </a:p>
          <a:p>
            <a:endParaRPr lang="en-US" sz="1600" dirty="0"/>
          </a:p>
          <a:p>
            <a:pPr marL="285750" indent="-285750">
              <a:buFont typeface="Arial" panose="020B0604020202020204" pitchFamily="34" charset="0"/>
              <a:buChar char="•"/>
            </a:pPr>
            <a:r>
              <a:rPr lang="en-US" sz="1600" dirty="0"/>
              <a:t>Conditions are evaluated sequentially in an if-</a:t>
            </a:r>
            <a:r>
              <a:rPr lang="en-US" sz="1600" dirty="0" err="1"/>
              <a:t>elif</a:t>
            </a:r>
            <a:r>
              <a:rPr lang="en-US" sz="1600" dirty="0"/>
              <a:t>-else chain.</a:t>
            </a:r>
          </a:p>
          <a:p>
            <a:pPr marL="285750" indent="-285750">
              <a:buFont typeface="Arial" panose="020B0604020202020204" pitchFamily="34" charset="0"/>
              <a:buChar char="•"/>
            </a:pPr>
            <a:r>
              <a:rPr lang="en-US" sz="1600" dirty="0"/>
              <a:t>Only the first True condition executes; the rest are ignored.</a:t>
            </a:r>
          </a:p>
          <a:p>
            <a:endParaRPr lang="en-US" sz="1600" dirty="0"/>
          </a:p>
          <a:p>
            <a:r>
              <a:rPr lang="en-US" sz="1600" dirty="0"/>
              <a:t>Boolean Expressions:</a:t>
            </a:r>
          </a:p>
          <a:p>
            <a:pPr marL="285750" indent="-285750">
              <a:buFont typeface="Arial" panose="020B0604020202020204" pitchFamily="34" charset="0"/>
              <a:buChar char="•"/>
            </a:pPr>
            <a:r>
              <a:rPr lang="en-US" sz="1600" dirty="0"/>
              <a:t>Conditions should evaluate to True or False.</a:t>
            </a:r>
          </a:p>
          <a:p>
            <a:pPr marL="285750" indent="-285750">
              <a:buFont typeface="Arial" panose="020B0604020202020204" pitchFamily="34" charset="0"/>
              <a:buChar char="•"/>
            </a:pPr>
            <a:r>
              <a:rPr lang="en-US" sz="1600" dirty="0"/>
              <a:t>Use comparison (&gt;, &lt;, ==, etc.) and logical operators (and, or, not) for complex conditions.</a:t>
            </a:r>
          </a:p>
          <a:p>
            <a:endParaRPr lang="en-US" sz="1600" dirty="0"/>
          </a:p>
          <a:p>
            <a:r>
              <a:rPr lang="en-US" sz="1600" dirty="0"/>
              <a:t>Nested if Statements: </a:t>
            </a:r>
          </a:p>
          <a:p>
            <a:pPr marL="285750" indent="-285750">
              <a:buFont typeface="Arial" panose="020B0604020202020204" pitchFamily="34" charset="0"/>
              <a:buChar char="•"/>
            </a:pPr>
            <a:r>
              <a:rPr lang="en-US" sz="1600" dirty="0"/>
              <a:t>Useful for checking dependent conditions.</a:t>
            </a:r>
          </a:p>
          <a:p>
            <a:pPr marL="285750" indent="-285750">
              <a:buFont typeface="Arial" panose="020B0604020202020204" pitchFamily="34" charset="0"/>
              <a:buChar char="•"/>
            </a:pPr>
            <a:r>
              <a:rPr lang="en-US" sz="1600" dirty="0"/>
              <a:t>Avoid excessive nesting to keep code readable.</a:t>
            </a:r>
            <a:endParaRPr lang="en-IN" sz="1600" dirty="0"/>
          </a:p>
        </p:txBody>
      </p:sp>
      <p:pic>
        <p:nvPicPr>
          <p:cNvPr id="10" name="Picture 9">
            <a:extLst>
              <a:ext uri="{FF2B5EF4-FFF2-40B4-BE49-F238E27FC236}">
                <a16:creationId xmlns:a16="http://schemas.microsoft.com/office/drawing/2014/main" id="{EA84651A-4F8F-6908-AC86-696A9BBB14FD}"/>
              </a:ext>
            </a:extLst>
          </p:cNvPr>
          <p:cNvPicPr>
            <a:picLocks noChangeAspect="1"/>
          </p:cNvPicPr>
          <p:nvPr/>
        </p:nvPicPr>
        <p:blipFill>
          <a:blip r:embed="rId2"/>
          <a:stretch>
            <a:fillRect/>
          </a:stretch>
        </p:blipFill>
        <p:spPr>
          <a:xfrm>
            <a:off x="6924856" y="2189482"/>
            <a:ext cx="4962039" cy="2922845"/>
          </a:xfrm>
          <a:prstGeom prst="rect">
            <a:avLst/>
          </a:prstGeom>
        </p:spPr>
      </p:pic>
    </p:spTree>
    <p:extLst>
      <p:ext uri="{BB962C8B-B14F-4D97-AF65-F5344CB8AC3E}">
        <p14:creationId xmlns:p14="http://schemas.microsoft.com/office/powerpoint/2010/main" val="2543140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C64E76-1C2C-5968-E15D-9CED9052216F}"/>
              </a:ext>
            </a:extLst>
          </p:cNvPr>
          <p:cNvPicPr>
            <a:picLocks noChangeAspect="1"/>
          </p:cNvPicPr>
          <p:nvPr/>
        </p:nvPicPr>
        <p:blipFill>
          <a:blip r:embed="rId2"/>
          <a:stretch>
            <a:fillRect/>
          </a:stretch>
        </p:blipFill>
        <p:spPr>
          <a:xfrm>
            <a:off x="1379913" y="1376075"/>
            <a:ext cx="8245592" cy="4796019"/>
          </a:xfrm>
          <a:prstGeom prst="rect">
            <a:avLst/>
          </a:prstGeom>
        </p:spPr>
      </p:pic>
    </p:spTree>
    <p:extLst>
      <p:ext uri="{BB962C8B-B14F-4D97-AF65-F5344CB8AC3E}">
        <p14:creationId xmlns:p14="http://schemas.microsoft.com/office/powerpoint/2010/main" val="2900877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93039-9965-2AAC-60A8-344881BC9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2D098-5657-EEB3-95D6-778B0A30229E}"/>
              </a:ext>
            </a:extLst>
          </p:cNvPr>
          <p:cNvSpPr>
            <a:spLocks noGrp="1"/>
          </p:cNvSpPr>
          <p:nvPr>
            <p:ph type="title"/>
          </p:nvPr>
        </p:nvSpPr>
        <p:spPr/>
        <p:txBody>
          <a:bodyPr/>
          <a:lstStyle/>
          <a:p>
            <a:r>
              <a:rPr lang="en-US" dirty="0"/>
              <a:t>LOOPS – </a:t>
            </a:r>
            <a:br>
              <a:rPr lang="en-US" dirty="0"/>
            </a:br>
            <a:r>
              <a:rPr lang="en-US" dirty="0"/>
              <a:t>for/ while</a:t>
            </a:r>
          </a:p>
        </p:txBody>
      </p:sp>
      <p:sp>
        <p:nvSpPr>
          <p:cNvPr id="3" name="Text Placeholder 2">
            <a:extLst>
              <a:ext uri="{FF2B5EF4-FFF2-40B4-BE49-F238E27FC236}">
                <a16:creationId xmlns:a16="http://schemas.microsoft.com/office/drawing/2014/main" id="{6E0092B2-D56F-9E71-495A-2EE852A334BA}"/>
              </a:ext>
            </a:extLst>
          </p:cNvPr>
          <p:cNvSpPr>
            <a:spLocks noGrp="1"/>
          </p:cNvSpPr>
          <p:nvPr>
            <p:ph type="body" idx="1"/>
          </p:nvPr>
        </p:nvSpPr>
        <p:spPr/>
        <p:txBody>
          <a:bodyPr>
            <a:normAutofit fontScale="70000" lnSpcReduction="20000"/>
          </a:bodyPr>
          <a:lstStyle/>
          <a:p>
            <a:r>
              <a:rPr lang="en-US" dirty="0"/>
              <a:t>Loops in Python allow you to execute a block of code repeatedly based on a condition or over a sequence. Python primarily uses two types of loops: </a:t>
            </a:r>
            <a:r>
              <a:rPr lang="en-US" b="1" dirty="0"/>
              <a:t>for</a:t>
            </a:r>
            <a:r>
              <a:rPr lang="en-US" dirty="0"/>
              <a:t> and </a:t>
            </a:r>
            <a:r>
              <a:rPr lang="en-US" b="1" dirty="0"/>
              <a:t>while</a:t>
            </a:r>
            <a:r>
              <a:rPr lang="en-US" dirty="0"/>
              <a:t>.</a:t>
            </a:r>
          </a:p>
        </p:txBody>
      </p:sp>
    </p:spTree>
    <p:extLst>
      <p:ext uri="{BB962C8B-B14F-4D97-AF65-F5344CB8AC3E}">
        <p14:creationId xmlns:p14="http://schemas.microsoft.com/office/powerpoint/2010/main" val="291395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5E51-CFD9-F47F-D617-B95338B03815}"/>
              </a:ext>
            </a:extLst>
          </p:cNvPr>
          <p:cNvSpPr>
            <a:spLocks noGrp="1"/>
          </p:cNvSpPr>
          <p:nvPr>
            <p:ph type="title"/>
          </p:nvPr>
        </p:nvSpPr>
        <p:spPr/>
        <p:txBody>
          <a:bodyPr/>
          <a:lstStyle/>
          <a:p>
            <a:r>
              <a:rPr lang="en-US" dirty="0"/>
              <a:t>For Loop</a:t>
            </a:r>
          </a:p>
        </p:txBody>
      </p:sp>
      <p:sp>
        <p:nvSpPr>
          <p:cNvPr id="10" name="TextBox 9">
            <a:extLst>
              <a:ext uri="{FF2B5EF4-FFF2-40B4-BE49-F238E27FC236}">
                <a16:creationId xmlns:a16="http://schemas.microsoft.com/office/drawing/2014/main" id="{D05E228F-5E0B-4694-0102-56937AFF916D}"/>
              </a:ext>
            </a:extLst>
          </p:cNvPr>
          <p:cNvSpPr txBox="1"/>
          <p:nvPr/>
        </p:nvSpPr>
        <p:spPr>
          <a:xfrm>
            <a:off x="1203267" y="1745363"/>
            <a:ext cx="5953991" cy="4585871"/>
          </a:xfrm>
          <a:prstGeom prst="rect">
            <a:avLst/>
          </a:prstGeom>
          <a:noFill/>
        </p:spPr>
        <p:txBody>
          <a:bodyPr wrap="square">
            <a:spAutoFit/>
          </a:bodyPr>
          <a:lstStyle/>
          <a:p>
            <a:r>
              <a:rPr lang="en-US" dirty="0"/>
              <a:t>A for loop is used to iterate over a sequence (like a list, tuple, string, or range).</a:t>
            </a:r>
          </a:p>
          <a:p>
            <a:endParaRPr lang="en-US" dirty="0"/>
          </a:p>
          <a:p>
            <a:r>
              <a:rPr lang="en-US" dirty="0"/>
              <a:t>It stops execution once all items in the sequence are iterated. </a:t>
            </a:r>
          </a:p>
          <a:p>
            <a:endParaRPr lang="en-US" dirty="0"/>
          </a:p>
          <a:p>
            <a:r>
              <a:rPr lang="en-US" dirty="0"/>
              <a:t>Key Points:</a:t>
            </a:r>
          </a:p>
          <a:p>
            <a:endParaRPr lang="en-US" dirty="0"/>
          </a:p>
          <a:p>
            <a:pPr marL="342900" indent="-342900">
              <a:buFont typeface="+mj-lt"/>
              <a:buAutoNum type="arabicPeriod"/>
            </a:pPr>
            <a:r>
              <a:rPr lang="en-US" sz="1600" dirty="0"/>
              <a:t>Iterates over sequences like lists, strings, tuples, dictionaries, or ranges.</a:t>
            </a:r>
          </a:p>
          <a:p>
            <a:pPr marL="342900" indent="-342900">
              <a:buFont typeface="+mj-lt"/>
              <a:buAutoNum type="arabicPeriod"/>
            </a:pPr>
            <a:endParaRPr lang="en-US" sz="1600" dirty="0"/>
          </a:p>
          <a:p>
            <a:pPr marL="342900" indent="-342900">
              <a:buFont typeface="+mj-lt"/>
              <a:buAutoNum type="arabicPeriod"/>
            </a:pPr>
            <a:r>
              <a:rPr lang="en-US" sz="1600" dirty="0"/>
              <a:t>Automatically stops when the sequence is exhausted.</a:t>
            </a:r>
          </a:p>
          <a:p>
            <a:pPr marL="342900" indent="-342900">
              <a:buFont typeface="+mj-lt"/>
              <a:buAutoNum type="arabicPeriod"/>
            </a:pPr>
            <a:endParaRPr lang="en-US" sz="1600" dirty="0"/>
          </a:p>
          <a:p>
            <a:pPr marL="342900" indent="-342900">
              <a:buFont typeface="+mj-lt"/>
              <a:buAutoNum type="arabicPeriod"/>
            </a:pPr>
            <a:r>
              <a:rPr lang="en-US" sz="1600" dirty="0"/>
              <a:t>Can use break to exit the loop prematurely and continue to skip to the next iteration.</a:t>
            </a:r>
          </a:p>
          <a:p>
            <a:endParaRPr lang="en-US" dirty="0"/>
          </a:p>
          <a:p>
            <a:endParaRPr lang="en-IN" dirty="0"/>
          </a:p>
        </p:txBody>
      </p:sp>
      <p:pic>
        <p:nvPicPr>
          <p:cNvPr id="12" name="Picture 11">
            <a:extLst>
              <a:ext uri="{FF2B5EF4-FFF2-40B4-BE49-F238E27FC236}">
                <a16:creationId xmlns:a16="http://schemas.microsoft.com/office/drawing/2014/main" id="{5CC107A3-0987-7CF2-A331-2FD5F44CF08C}"/>
              </a:ext>
            </a:extLst>
          </p:cNvPr>
          <p:cNvPicPr>
            <a:picLocks noChangeAspect="1"/>
          </p:cNvPicPr>
          <p:nvPr/>
        </p:nvPicPr>
        <p:blipFill>
          <a:blip r:embed="rId2"/>
          <a:stretch>
            <a:fillRect/>
          </a:stretch>
        </p:blipFill>
        <p:spPr>
          <a:xfrm>
            <a:off x="7413006" y="2480857"/>
            <a:ext cx="4315427" cy="2095792"/>
          </a:xfrm>
          <a:prstGeom prst="rect">
            <a:avLst/>
          </a:prstGeom>
        </p:spPr>
      </p:pic>
    </p:spTree>
    <p:extLst>
      <p:ext uri="{BB962C8B-B14F-4D97-AF65-F5344CB8AC3E}">
        <p14:creationId xmlns:p14="http://schemas.microsoft.com/office/powerpoint/2010/main" val="1071462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CFE090-629C-8170-A4D6-E87F204B4E8F}"/>
              </a:ext>
            </a:extLst>
          </p:cNvPr>
          <p:cNvPicPr>
            <a:picLocks noChangeAspect="1"/>
          </p:cNvPicPr>
          <p:nvPr/>
        </p:nvPicPr>
        <p:blipFill>
          <a:blip r:embed="rId2"/>
          <a:stretch>
            <a:fillRect/>
          </a:stretch>
        </p:blipFill>
        <p:spPr>
          <a:xfrm>
            <a:off x="240236" y="765973"/>
            <a:ext cx="5724921" cy="5326053"/>
          </a:xfrm>
          <a:prstGeom prst="rect">
            <a:avLst/>
          </a:prstGeom>
        </p:spPr>
      </p:pic>
      <p:pic>
        <p:nvPicPr>
          <p:cNvPr id="6" name="Picture 5">
            <a:extLst>
              <a:ext uri="{FF2B5EF4-FFF2-40B4-BE49-F238E27FC236}">
                <a16:creationId xmlns:a16="http://schemas.microsoft.com/office/drawing/2014/main" id="{22FD7F65-CA19-8F5D-EC7B-D7838FC98A0A}"/>
              </a:ext>
            </a:extLst>
          </p:cNvPr>
          <p:cNvPicPr>
            <a:picLocks noChangeAspect="1"/>
          </p:cNvPicPr>
          <p:nvPr/>
        </p:nvPicPr>
        <p:blipFill>
          <a:blip r:embed="rId3"/>
          <a:stretch>
            <a:fillRect/>
          </a:stretch>
        </p:blipFill>
        <p:spPr>
          <a:xfrm>
            <a:off x="6391088" y="1453774"/>
            <a:ext cx="3915321" cy="3734321"/>
          </a:xfrm>
          <a:prstGeom prst="rect">
            <a:avLst/>
          </a:prstGeom>
        </p:spPr>
      </p:pic>
    </p:spTree>
    <p:extLst>
      <p:ext uri="{BB962C8B-B14F-4D97-AF65-F5344CB8AC3E}">
        <p14:creationId xmlns:p14="http://schemas.microsoft.com/office/powerpoint/2010/main" val="2463579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FDAA-0750-2EC8-827E-C1D1C364BAC4}"/>
              </a:ext>
            </a:extLst>
          </p:cNvPr>
          <p:cNvSpPr>
            <a:spLocks noGrp="1"/>
          </p:cNvSpPr>
          <p:nvPr>
            <p:ph type="title"/>
          </p:nvPr>
        </p:nvSpPr>
        <p:spPr/>
        <p:txBody>
          <a:bodyPr/>
          <a:lstStyle/>
          <a:p>
            <a:r>
              <a:rPr lang="en-US" dirty="0"/>
              <a:t>While Loop</a:t>
            </a:r>
          </a:p>
        </p:txBody>
      </p:sp>
      <p:sp>
        <p:nvSpPr>
          <p:cNvPr id="5" name="TextBox 4">
            <a:extLst>
              <a:ext uri="{FF2B5EF4-FFF2-40B4-BE49-F238E27FC236}">
                <a16:creationId xmlns:a16="http://schemas.microsoft.com/office/drawing/2014/main" id="{68326BEA-2D83-7225-910D-72E5FE74A29A}"/>
              </a:ext>
            </a:extLst>
          </p:cNvPr>
          <p:cNvSpPr txBox="1"/>
          <p:nvPr/>
        </p:nvSpPr>
        <p:spPr>
          <a:xfrm>
            <a:off x="609600" y="1703800"/>
            <a:ext cx="7882543" cy="923330"/>
          </a:xfrm>
          <a:prstGeom prst="rect">
            <a:avLst/>
          </a:prstGeom>
          <a:noFill/>
        </p:spPr>
        <p:txBody>
          <a:bodyPr wrap="square">
            <a:spAutoFit/>
          </a:bodyPr>
          <a:lstStyle/>
          <a:p>
            <a:r>
              <a:rPr lang="en-US" dirty="0"/>
              <a:t>A while loop continues to execute as long as a specified condition is True.</a:t>
            </a:r>
          </a:p>
          <a:p>
            <a:endParaRPr lang="en-US" dirty="0"/>
          </a:p>
          <a:p>
            <a:r>
              <a:rPr lang="en-US" dirty="0"/>
              <a:t>It is commonly used when the number of iterations is not known in advance.</a:t>
            </a:r>
            <a:endParaRPr lang="en-IN" dirty="0"/>
          </a:p>
        </p:txBody>
      </p:sp>
      <p:sp>
        <p:nvSpPr>
          <p:cNvPr id="9" name="TextBox 8">
            <a:extLst>
              <a:ext uri="{FF2B5EF4-FFF2-40B4-BE49-F238E27FC236}">
                <a16:creationId xmlns:a16="http://schemas.microsoft.com/office/drawing/2014/main" id="{8E850682-D022-119B-90F6-84BB0C10CFF1}"/>
              </a:ext>
            </a:extLst>
          </p:cNvPr>
          <p:cNvSpPr txBox="1"/>
          <p:nvPr/>
        </p:nvSpPr>
        <p:spPr>
          <a:xfrm>
            <a:off x="712817" y="3102493"/>
            <a:ext cx="6097384" cy="2585323"/>
          </a:xfrm>
          <a:prstGeom prst="rect">
            <a:avLst/>
          </a:prstGeom>
          <a:noFill/>
        </p:spPr>
        <p:txBody>
          <a:bodyPr wrap="square">
            <a:spAutoFit/>
          </a:bodyPr>
          <a:lstStyle/>
          <a:p>
            <a:r>
              <a:rPr lang="en-US" dirty="0"/>
              <a:t>Key Points:</a:t>
            </a:r>
          </a:p>
          <a:p>
            <a:endParaRPr lang="en-US" dirty="0"/>
          </a:p>
          <a:p>
            <a:pPr marL="285750" indent="-285750">
              <a:buFont typeface="Arial" panose="020B0604020202020204" pitchFamily="34" charset="0"/>
              <a:buChar char="•"/>
            </a:pPr>
            <a:r>
              <a:rPr lang="en-US" dirty="0"/>
              <a:t>Executes as long as the condition remains True.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break to exit the loop and continue to skip to the next iteration.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cautious of infinite loops (ensure the condition eventually becomes False).</a:t>
            </a:r>
            <a:endParaRPr lang="en-IN" dirty="0"/>
          </a:p>
        </p:txBody>
      </p:sp>
      <p:pic>
        <p:nvPicPr>
          <p:cNvPr id="11" name="Picture 10">
            <a:extLst>
              <a:ext uri="{FF2B5EF4-FFF2-40B4-BE49-F238E27FC236}">
                <a16:creationId xmlns:a16="http://schemas.microsoft.com/office/drawing/2014/main" id="{6B78FA8D-F6BC-AC98-BDD3-8D5B726A0C5D}"/>
              </a:ext>
            </a:extLst>
          </p:cNvPr>
          <p:cNvPicPr>
            <a:picLocks noChangeAspect="1"/>
          </p:cNvPicPr>
          <p:nvPr/>
        </p:nvPicPr>
        <p:blipFill>
          <a:blip r:embed="rId2"/>
          <a:stretch>
            <a:fillRect/>
          </a:stretch>
        </p:blipFill>
        <p:spPr>
          <a:xfrm>
            <a:off x="7311465" y="3102493"/>
            <a:ext cx="3886742" cy="1981477"/>
          </a:xfrm>
          <a:prstGeom prst="rect">
            <a:avLst/>
          </a:prstGeom>
        </p:spPr>
      </p:pic>
    </p:spTree>
    <p:extLst>
      <p:ext uri="{BB962C8B-B14F-4D97-AF65-F5344CB8AC3E}">
        <p14:creationId xmlns:p14="http://schemas.microsoft.com/office/powerpoint/2010/main" val="1659794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22ED84-FD44-D964-DFB8-2EEC730C3101}"/>
              </a:ext>
            </a:extLst>
          </p:cNvPr>
          <p:cNvPicPr>
            <a:picLocks noChangeAspect="1"/>
          </p:cNvPicPr>
          <p:nvPr/>
        </p:nvPicPr>
        <p:blipFill>
          <a:blip r:embed="rId2"/>
          <a:stretch>
            <a:fillRect/>
          </a:stretch>
        </p:blipFill>
        <p:spPr>
          <a:xfrm>
            <a:off x="447272" y="712262"/>
            <a:ext cx="5818404" cy="5696850"/>
          </a:xfrm>
          <a:prstGeom prst="rect">
            <a:avLst/>
          </a:prstGeom>
        </p:spPr>
      </p:pic>
      <p:pic>
        <p:nvPicPr>
          <p:cNvPr id="5" name="Picture 4">
            <a:extLst>
              <a:ext uri="{FF2B5EF4-FFF2-40B4-BE49-F238E27FC236}">
                <a16:creationId xmlns:a16="http://schemas.microsoft.com/office/drawing/2014/main" id="{8C4ABD91-D713-DDAD-9924-781FBF141F3A}"/>
              </a:ext>
            </a:extLst>
          </p:cNvPr>
          <p:cNvPicPr>
            <a:picLocks noChangeAspect="1"/>
          </p:cNvPicPr>
          <p:nvPr/>
        </p:nvPicPr>
        <p:blipFill>
          <a:blip r:embed="rId3"/>
          <a:stretch>
            <a:fillRect/>
          </a:stretch>
        </p:blipFill>
        <p:spPr>
          <a:xfrm>
            <a:off x="6665943" y="2300039"/>
            <a:ext cx="5078785" cy="1806448"/>
          </a:xfrm>
          <a:prstGeom prst="rect">
            <a:avLst/>
          </a:prstGeom>
        </p:spPr>
      </p:pic>
      <p:sp>
        <p:nvSpPr>
          <p:cNvPr id="6" name="TextBox 5">
            <a:extLst>
              <a:ext uri="{FF2B5EF4-FFF2-40B4-BE49-F238E27FC236}">
                <a16:creationId xmlns:a16="http://schemas.microsoft.com/office/drawing/2014/main" id="{46D5A965-7021-D678-858B-14E710873E99}"/>
              </a:ext>
            </a:extLst>
          </p:cNvPr>
          <p:cNvSpPr txBox="1"/>
          <p:nvPr/>
        </p:nvSpPr>
        <p:spPr>
          <a:xfrm>
            <a:off x="6716684" y="1803862"/>
            <a:ext cx="1715341" cy="369332"/>
          </a:xfrm>
          <a:prstGeom prst="rect">
            <a:avLst/>
          </a:prstGeom>
          <a:noFill/>
        </p:spPr>
        <p:txBody>
          <a:bodyPr wrap="none" rtlCol="0">
            <a:spAutoFit/>
          </a:bodyPr>
          <a:lstStyle/>
          <a:p>
            <a:r>
              <a:rPr lang="en-IN" dirty="0"/>
              <a:t>Caution Note : </a:t>
            </a:r>
          </a:p>
        </p:txBody>
      </p:sp>
    </p:spTree>
    <p:extLst>
      <p:ext uri="{BB962C8B-B14F-4D97-AF65-F5344CB8AC3E}">
        <p14:creationId xmlns:p14="http://schemas.microsoft.com/office/powerpoint/2010/main" val="2788759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0190-FDA0-9692-79D5-DBB28A6299B5}"/>
              </a:ext>
            </a:extLst>
          </p:cNvPr>
          <p:cNvSpPr>
            <a:spLocks noGrp="1"/>
          </p:cNvSpPr>
          <p:nvPr>
            <p:ph type="title"/>
          </p:nvPr>
        </p:nvSpPr>
        <p:spPr/>
        <p:txBody>
          <a:bodyPr/>
          <a:lstStyle/>
          <a:p>
            <a:r>
              <a:rPr lang="en-GB" dirty="0"/>
              <a:t>For Vs WHILE loop</a:t>
            </a:r>
            <a:endParaRPr lang="en-US" dirty="0"/>
          </a:p>
        </p:txBody>
      </p:sp>
      <p:pic>
        <p:nvPicPr>
          <p:cNvPr id="5" name="Picture 4">
            <a:extLst>
              <a:ext uri="{FF2B5EF4-FFF2-40B4-BE49-F238E27FC236}">
                <a16:creationId xmlns:a16="http://schemas.microsoft.com/office/drawing/2014/main" id="{3F4E0030-A865-A9CE-1CE7-ADDE450771B3}"/>
              </a:ext>
            </a:extLst>
          </p:cNvPr>
          <p:cNvPicPr>
            <a:picLocks noChangeAspect="1"/>
          </p:cNvPicPr>
          <p:nvPr/>
        </p:nvPicPr>
        <p:blipFill>
          <a:blip r:embed="rId2"/>
          <a:stretch>
            <a:fillRect/>
          </a:stretch>
        </p:blipFill>
        <p:spPr>
          <a:xfrm>
            <a:off x="511504" y="1374835"/>
            <a:ext cx="10459910" cy="3277057"/>
          </a:xfrm>
          <a:prstGeom prst="rect">
            <a:avLst/>
          </a:prstGeom>
        </p:spPr>
      </p:pic>
      <p:sp>
        <p:nvSpPr>
          <p:cNvPr id="8" name="TextBox 7">
            <a:extLst>
              <a:ext uri="{FF2B5EF4-FFF2-40B4-BE49-F238E27FC236}">
                <a16:creationId xmlns:a16="http://schemas.microsoft.com/office/drawing/2014/main" id="{D7AC8292-2A87-BE64-4DBB-D07E36B6C442}"/>
              </a:ext>
            </a:extLst>
          </p:cNvPr>
          <p:cNvSpPr txBox="1"/>
          <p:nvPr/>
        </p:nvSpPr>
        <p:spPr>
          <a:xfrm>
            <a:off x="1918162" y="4883000"/>
            <a:ext cx="9187642" cy="1200329"/>
          </a:xfrm>
          <a:prstGeom prst="rect">
            <a:avLst/>
          </a:prstGeom>
          <a:noFill/>
        </p:spPr>
        <p:txBody>
          <a:bodyPr wrap="square">
            <a:spAutoFit/>
          </a:bodyPr>
          <a:lstStyle/>
          <a:p>
            <a:r>
              <a:rPr lang="en-US" dirty="0"/>
              <a:t>Summary</a:t>
            </a:r>
          </a:p>
          <a:p>
            <a:pPr marL="342900" indent="-342900">
              <a:buFont typeface="+mj-lt"/>
              <a:buAutoNum type="arabicPeriod"/>
            </a:pPr>
            <a:r>
              <a:rPr lang="en-US" dirty="0"/>
              <a:t>Use </a:t>
            </a:r>
            <a:r>
              <a:rPr lang="en-US" dirty="0">
                <a:solidFill>
                  <a:srgbClr val="FF0000"/>
                </a:solidFill>
              </a:rPr>
              <a:t>for</a:t>
            </a:r>
            <a:r>
              <a:rPr lang="en-US" dirty="0"/>
              <a:t> when iterating over a sequence or a known range of values.</a:t>
            </a:r>
          </a:p>
          <a:p>
            <a:pPr marL="342900" indent="-342900">
              <a:buFont typeface="+mj-lt"/>
              <a:buAutoNum type="arabicPeriod"/>
            </a:pPr>
            <a:r>
              <a:rPr lang="en-US" dirty="0"/>
              <a:t>Use </a:t>
            </a:r>
            <a:r>
              <a:rPr lang="en-US" dirty="0">
                <a:solidFill>
                  <a:srgbClr val="FF0000"/>
                </a:solidFill>
              </a:rPr>
              <a:t>while</a:t>
            </a:r>
            <a:r>
              <a:rPr lang="en-US" dirty="0"/>
              <a:t> when the condition determines the number of iterations.</a:t>
            </a:r>
          </a:p>
          <a:p>
            <a:pPr marL="342900" indent="-342900">
              <a:buFont typeface="+mj-lt"/>
              <a:buAutoNum type="arabicPeriod"/>
            </a:pPr>
            <a:r>
              <a:rPr lang="en-US" dirty="0"/>
              <a:t>Be cautious with </a:t>
            </a:r>
            <a:r>
              <a:rPr lang="en-US" dirty="0">
                <a:solidFill>
                  <a:srgbClr val="FF0000"/>
                </a:solidFill>
              </a:rPr>
              <a:t>infinite loops</a:t>
            </a:r>
            <a:r>
              <a:rPr lang="en-US" dirty="0"/>
              <a:t>, especially with while.</a:t>
            </a:r>
            <a:endParaRPr lang="en-IN" dirty="0"/>
          </a:p>
        </p:txBody>
      </p:sp>
    </p:spTree>
    <p:extLst>
      <p:ext uri="{BB962C8B-B14F-4D97-AF65-F5344CB8AC3E}">
        <p14:creationId xmlns:p14="http://schemas.microsoft.com/office/powerpoint/2010/main" val="1843086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20B0B-D8DF-81C7-065E-B637DC4C8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AEBF9-8EA7-3234-F788-D67B85247690}"/>
              </a:ext>
            </a:extLst>
          </p:cNvPr>
          <p:cNvSpPr>
            <a:spLocks noGrp="1"/>
          </p:cNvSpPr>
          <p:nvPr>
            <p:ph type="title"/>
          </p:nvPr>
        </p:nvSpPr>
        <p:spPr/>
        <p:txBody>
          <a:bodyPr/>
          <a:lstStyle/>
          <a:p>
            <a:r>
              <a:rPr lang="en-US" dirty="0"/>
              <a:t>Functions</a:t>
            </a:r>
          </a:p>
        </p:txBody>
      </p:sp>
      <p:sp>
        <p:nvSpPr>
          <p:cNvPr id="3" name="Text Placeholder 2">
            <a:extLst>
              <a:ext uri="{FF2B5EF4-FFF2-40B4-BE49-F238E27FC236}">
                <a16:creationId xmlns:a16="http://schemas.microsoft.com/office/drawing/2014/main" id="{25799C7A-8827-D8DF-287E-A8A8A22205E2}"/>
              </a:ext>
            </a:extLst>
          </p:cNvPr>
          <p:cNvSpPr>
            <a:spLocks noGrp="1"/>
          </p:cNvSpPr>
          <p:nvPr>
            <p:ph type="body" idx="1"/>
          </p:nvPr>
        </p:nvSpPr>
        <p:spPr/>
        <p:txBody>
          <a:bodyPr>
            <a:normAutofit fontScale="70000" lnSpcReduction="20000"/>
          </a:bodyPr>
          <a:lstStyle/>
          <a:p>
            <a:r>
              <a:rPr lang="en-US" dirty="0"/>
              <a:t>Functions are reusable blocks of code designed to perform a specific task. They are defined using the def keyword and can take parameters (inputs) and return a value (optional).</a:t>
            </a:r>
          </a:p>
        </p:txBody>
      </p:sp>
    </p:spTree>
    <p:extLst>
      <p:ext uri="{BB962C8B-B14F-4D97-AF65-F5344CB8AC3E}">
        <p14:creationId xmlns:p14="http://schemas.microsoft.com/office/powerpoint/2010/main" val="1226802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3C43-F73C-DF73-6906-42B4BDEE860A}"/>
              </a:ext>
            </a:extLst>
          </p:cNvPr>
          <p:cNvSpPr>
            <a:spLocks noGrp="1"/>
          </p:cNvSpPr>
          <p:nvPr>
            <p:ph type="title"/>
          </p:nvPr>
        </p:nvSpPr>
        <p:spPr/>
        <p:txBody>
          <a:bodyPr/>
          <a:lstStyle/>
          <a:p>
            <a:r>
              <a:rPr lang="en-IN" dirty="0"/>
              <a:t>Python Introduction</a:t>
            </a:r>
          </a:p>
        </p:txBody>
      </p:sp>
      <p:sp>
        <p:nvSpPr>
          <p:cNvPr id="4" name="TextBox 3">
            <a:extLst>
              <a:ext uri="{FF2B5EF4-FFF2-40B4-BE49-F238E27FC236}">
                <a16:creationId xmlns:a16="http://schemas.microsoft.com/office/drawing/2014/main" id="{F6BEF242-F5DE-0048-53AA-79F97C60F9AA}"/>
              </a:ext>
            </a:extLst>
          </p:cNvPr>
          <p:cNvSpPr txBox="1"/>
          <p:nvPr/>
        </p:nvSpPr>
        <p:spPr>
          <a:xfrm>
            <a:off x="609600" y="1587975"/>
            <a:ext cx="11055928" cy="5016758"/>
          </a:xfrm>
          <a:prstGeom prst="rect">
            <a:avLst/>
          </a:prstGeom>
          <a:noFill/>
        </p:spPr>
        <p:txBody>
          <a:bodyPr wrap="square">
            <a:spAutoFit/>
          </a:bodyPr>
          <a:lstStyle/>
          <a:p>
            <a:pPr marL="285750" indent="-285750">
              <a:buFont typeface="Arial" panose="020B0604020202020204" pitchFamily="34" charset="0"/>
              <a:buChar char="•"/>
            </a:pPr>
            <a:r>
              <a:rPr lang="en-GB" sz="2000" dirty="0"/>
              <a:t>Python is a general purpose language developed by </a:t>
            </a:r>
            <a:r>
              <a:rPr lang="en-GB" sz="2000" b="1" dirty="0">
                <a:solidFill>
                  <a:srgbClr val="FF0000"/>
                </a:solidFill>
              </a:rPr>
              <a:t>Guido van Rossum</a:t>
            </a:r>
            <a:r>
              <a:rPr lang="en-GB" sz="2000" dirty="0"/>
              <a:t>.  </a:t>
            </a:r>
          </a:p>
          <a:p>
            <a:endParaRPr lang="en-GB" sz="2000" dirty="0"/>
          </a:p>
          <a:p>
            <a:pPr marL="285750" indent="-285750">
              <a:buFont typeface="Arial" panose="020B0604020202020204" pitchFamily="34" charset="0"/>
              <a:buChar char="•"/>
            </a:pPr>
            <a:r>
              <a:rPr lang="en-GB" sz="2000" dirty="0"/>
              <a:t>Python is used in data science, web programming, game development, desktop applications and many other scientific applications. </a:t>
            </a:r>
          </a:p>
          <a:p>
            <a:endParaRPr lang="en-GB" sz="2000" dirty="0"/>
          </a:p>
          <a:p>
            <a:pPr marL="285750" lvl="0" indent="-285750">
              <a:buFont typeface="Arial" panose="020B0604020202020204" pitchFamily="34" charset="0"/>
              <a:buChar char="•"/>
            </a:pPr>
            <a:r>
              <a:rPr lang="en-US" sz="2000" dirty="0"/>
              <a:t>Python is a </a:t>
            </a:r>
            <a:r>
              <a:rPr lang="en-US" sz="2000" b="1" dirty="0">
                <a:solidFill>
                  <a:srgbClr val="FF0000"/>
                </a:solidFill>
              </a:rPr>
              <a:t>scripting language </a:t>
            </a:r>
            <a:r>
              <a:rPr lang="en-US" sz="2000" dirty="0"/>
              <a:t>with structured programming style.</a:t>
            </a:r>
          </a:p>
          <a:p>
            <a:pPr lvl="0"/>
            <a:endParaRPr lang="en-GB" sz="2000" dirty="0"/>
          </a:p>
          <a:p>
            <a:pPr marL="285750" lvl="0" indent="-285750">
              <a:buFont typeface="Arial" panose="020B0604020202020204" pitchFamily="34" charset="0"/>
              <a:buChar char="•"/>
            </a:pPr>
            <a:r>
              <a:rPr lang="en-US" sz="2000" dirty="0"/>
              <a:t>Python  has a dynamic built in data structure</a:t>
            </a:r>
          </a:p>
          <a:p>
            <a:pPr lvl="0"/>
            <a:endParaRPr lang="en-GB" sz="2000" dirty="0"/>
          </a:p>
          <a:p>
            <a:pPr marL="285750" lvl="0" indent="-285750">
              <a:buFont typeface="Arial" panose="020B0604020202020204" pitchFamily="34" charset="0"/>
              <a:buChar char="•"/>
            </a:pPr>
            <a:r>
              <a:rPr lang="en-US" sz="2000" dirty="0"/>
              <a:t>Python has database connectivity interfaces to </a:t>
            </a:r>
            <a:r>
              <a:rPr lang="en-US" sz="2000" b="1" dirty="0">
                <a:solidFill>
                  <a:srgbClr val="FF0000"/>
                </a:solidFill>
              </a:rPr>
              <a:t>MySQL, Oracle, PostgreSQL </a:t>
            </a:r>
            <a:r>
              <a:rPr lang="en-US" sz="2000" dirty="0"/>
              <a:t>etc.</a:t>
            </a:r>
          </a:p>
          <a:p>
            <a:pPr lvl="0"/>
            <a:endParaRPr lang="en-GB" sz="2000" dirty="0"/>
          </a:p>
          <a:p>
            <a:pPr marL="285750" lvl="0" indent="-285750">
              <a:buFont typeface="Arial" panose="020B0604020202020204" pitchFamily="34" charset="0"/>
              <a:buChar char="•"/>
            </a:pPr>
            <a:r>
              <a:rPr lang="en-US" sz="2000" dirty="0"/>
              <a:t>Python is an extensible language that can be easily integrated with other programming languages such as C, C++ etc.</a:t>
            </a:r>
          </a:p>
          <a:p>
            <a:pPr lvl="0"/>
            <a:endParaRPr lang="en-GB" sz="2000" dirty="0"/>
          </a:p>
          <a:p>
            <a:pPr marL="285750" lvl="0" indent="-285750">
              <a:buFont typeface="Arial" panose="020B0604020202020204" pitchFamily="34" charset="0"/>
              <a:buChar char="•"/>
            </a:pPr>
            <a:r>
              <a:rPr lang="en-US" sz="2000" dirty="0"/>
              <a:t>Python has libraries for internet protocols like HTML, XML, JSON etc., which helps for web application development</a:t>
            </a:r>
            <a:endParaRPr lang="en-GB" sz="2000" dirty="0"/>
          </a:p>
        </p:txBody>
      </p:sp>
    </p:spTree>
    <p:extLst>
      <p:ext uri="{BB962C8B-B14F-4D97-AF65-F5344CB8AC3E}">
        <p14:creationId xmlns:p14="http://schemas.microsoft.com/office/powerpoint/2010/main" val="3831152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2B66-E1F4-6E5E-E0D1-D3BB63511B81}"/>
              </a:ext>
            </a:extLst>
          </p:cNvPr>
          <p:cNvSpPr>
            <a:spLocks noGrp="1"/>
          </p:cNvSpPr>
          <p:nvPr>
            <p:ph type="title"/>
          </p:nvPr>
        </p:nvSpPr>
        <p:spPr/>
        <p:txBody>
          <a:bodyPr/>
          <a:lstStyle/>
          <a:p>
            <a:r>
              <a:rPr lang="en-US" dirty="0"/>
              <a:t>Functions </a:t>
            </a:r>
          </a:p>
        </p:txBody>
      </p:sp>
      <p:pic>
        <p:nvPicPr>
          <p:cNvPr id="5" name="Picture 4">
            <a:extLst>
              <a:ext uri="{FF2B5EF4-FFF2-40B4-BE49-F238E27FC236}">
                <a16:creationId xmlns:a16="http://schemas.microsoft.com/office/drawing/2014/main" id="{936BFED3-72A1-ACB9-C101-4EBA078FB984}"/>
              </a:ext>
            </a:extLst>
          </p:cNvPr>
          <p:cNvPicPr>
            <a:picLocks noChangeAspect="1"/>
          </p:cNvPicPr>
          <p:nvPr/>
        </p:nvPicPr>
        <p:blipFill>
          <a:blip r:embed="rId2"/>
          <a:stretch>
            <a:fillRect/>
          </a:stretch>
        </p:blipFill>
        <p:spPr>
          <a:xfrm>
            <a:off x="421625" y="1856207"/>
            <a:ext cx="4396267" cy="4195459"/>
          </a:xfrm>
          <a:prstGeom prst="rect">
            <a:avLst/>
          </a:prstGeom>
        </p:spPr>
      </p:pic>
      <p:pic>
        <p:nvPicPr>
          <p:cNvPr id="7" name="Picture 6">
            <a:extLst>
              <a:ext uri="{FF2B5EF4-FFF2-40B4-BE49-F238E27FC236}">
                <a16:creationId xmlns:a16="http://schemas.microsoft.com/office/drawing/2014/main" id="{9AB579B0-5FC9-6F2B-49C7-0514D13A9915}"/>
              </a:ext>
            </a:extLst>
          </p:cNvPr>
          <p:cNvPicPr>
            <a:picLocks noChangeAspect="1"/>
          </p:cNvPicPr>
          <p:nvPr/>
        </p:nvPicPr>
        <p:blipFill>
          <a:blip r:embed="rId3"/>
          <a:stretch>
            <a:fillRect/>
          </a:stretch>
        </p:blipFill>
        <p:spPr>
          <a:xfrm>
            <a:off x="5926974" y="2332769"/>
            <a:ext cx="5426825" cy="3557797"/>
          </a:xfrm>
          <a:prstGeom prst="rect">
            <a:avLst/>
          </a:prstGeom>
        </p:spPr>
      </p:pic>
    </p:spTree>
    <p:extLst>
      <p:ext uri="{BB962C8B-B14F-4D97-AF65-F5344CB8AC3E}">
        <p14:creationId xmlns:p14="http://schemas.microsoft.com/office/powerpoint/2010/main" val="524072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3615-03B7-AF62-1340-425CEBF782F1}"/>
              </a:ext>
            </a:extLst>
          </p:cNvPr>
          <p:cNvSpPr>
            <a:spLocks noGrp="1"/>
          </p:cNvSpPr>
          <p:nvPr>
            <p:ph type="title"/>
          </p:nvPr>
        </p:nvSpPr>
        <p:spPr/>
        <p:txBody>
          <a:bodyPr/>
          <a:lstStyle/>
          <a:p>
            <a:r>
              <a:rPr lang="en-US" dirty="0"/>
              <a:t>Functions – Parameters &amp; Arguments</a:t>
            </a:r>
          </a:p>
        </p:txBody>
      </p:sp>
      <p:sp>
        <p:nvSpPr>
          <p:cNvPr id="5" name="TextBox 4">
            <a:extLst>
              <a:ext uri="{FF2B5EF4-FFF2-40B4-BE49-F238E27FC236}">
                <a16:creationId xmlns:a16="http://schemas.microsoft.com/office/drawing/2014/main" id="{14D158BC-0A90-C85D-369A-5F633D90FB85}"/>
              </a:ext>
            </a:extLst>
          </p:cNvPr>
          <p:cNvSpPr txBox="1"/>
          <p:nvPr/>
        </p:nvSpPr>
        <p:spPr>
          <a:xfrm>
            <a:off x="322118" y="1673367"/>
            <a:ext cx="11407140" cy="1477328"/>
          </a:xfrm>
          <a:prstGeom prst="rect">
            <a:avLst/>
          </a:prstGeom>
          <a:noFill/>
        </p:spPr>
        <p:txBody>
          <a:bodyPr wrap="square">
            <a:spAutoFit/>
          </a:bodyPr>
          <a:lstStyle/>
          <a:p>
            <a:r>
              <a:rPr lang="en-US" b="1" dirty="0"/>
              <a:t>Parameters : </a:t>
            </a:r>
            <a:r>
              <a:rPr lang="en-US" dirty="0"/>
              <a:t>Variables listed inside the parentheses in the function definition. They act as placeholders for the values (arguments) that will be passed when the function is called.</a:t>
            </a:r>
          </a:p>
          <a:p>
            <a:endParaRPr lang="en-US" dirty="0"/>
          </a:p>
          <a:p>
            <a:r>
              <a:rPr lang="en-US" b="1" dirty="0"/>
              <a:t>Arguments : </a:t>
            </a:r>
            <a:r>
              <a:rPr lang="en-US" dirty="0"/>
              <a:t> The actual values passed to the function when it is called.</a:t>
            </a:r>
          </a:p>
          <a:p>
            <a:endParaRPr lang="en-IN" dirty="0"/>
          </a:p>
        </p:txBody>
      </p:sp>
      <p:pic>
        <p:nvPicPr>
          <p:cNvPr id="7" name="Picture 6">
            <a:extLst>
              <a:ext uri="{FF2B5EF4-FFF2-40B4-BE49-F238E27FC236}">
                <a16:creationId xmlns:a16="http://schemas.microsoft.com/office/drawing/2014/main" id="{05631913-1F6D-7EF6-E236-BDEBE8C2B5B8}"/>
              </a:ext>
            </a:extLst>
          </p:cNvPr>
          <p:cNvPicPr>
            <a:picLocks noChangeAspect="1"/>
          </p:cNvPicPr>
          <p:nvPr/>
        </p:nvPicPr>
        <p:blipFill>
          <a:blip r:embed="rId2"/>
          <a:stretch>
            <a:fillRect/>
          </a:stretch>
        </p:blipFill>
        <p:spPr>
          <a:xfrm>
            <a:off x="2456958" y="3150695"/>
            <a:ext cx="7049484" cy="3019846"/>
          </a:xfrm>
          <a:prstGeom prst="rect">
            <a:avLst/>
          </a:prstGeom>
        </p:spPr>
      </p:pic>
    </p:spTree>
    <p:extLst>
      <p:ext uri="{BB962C8B-B14F-4D97-AF65-F5344CB8AC3E}">
        <p14:creationId xmlns:p14="http://schemas.microsoft.com/office/powerpoint/2010/main" val="160775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F78-97BA-98AF-61EA-61C333C7ADE6}"/>
              </a:ext>
            </a:extLst>
          </p:cNvPr>
          <p:cNvSpPr>
            <a:spLocks noGrp="1"/>
          </p:cNvSpPr>
          <p:nvPr>
            <p:ph type="title"/>
          </p:nvPr>
        </p:nvSpPr>
        <p:spPr/>
        <p:txBody>
          <a:bodyPr/>
          <a:lstStyle/>
          <a:p>
            <a:r>
              <a:rPr lang="en-IN" dirty="0"/>
              <a:t>Python Environment</a:t>
            </a:r>
          </a:p>
        </p:txBody>
      </p:sp>
      <p:sp>
        <p:nvSpPr>
          <p:cNvPr id="4" name="TextBox 3">
            <a:extLst>
              <a:ext uri="{FF2B5EF4-FFF2-40B4-BE49-F238E27FC236}">
                <a16:creationId xmlns:a16="http://schemas.microsoft.com/office/drawing/2014/main" id="{F240AD27-39F5-EA5D-15AC-FF4D91E77D9F}"/>
              </a:ext>
            </a:extLst>
          </p:cNvPr>
          <p:cNvSpPr txBox="1"/>
          <p:nvPr/>
        </p:nvSpPr>
        <p:spPr>
          <a:xfrm>
            <a:off x="727364" y="1859340"/>
            <a:ext cx="10744199" cy="3477875"/>
          </a:xfrm>
          <a:prstGeom prst="rect">
            <a:avLst/>
          </a:prstGeom>
          <a:noFill/>
        </p:spPr>
        <p:txBody>
          <a:bodyPr wrap="square">
            <a:spAutoFit/>
          </a:bodyPr>
          <a:lstStyle/>
          <a:p>
            <a:pPr marL="285750" indent="-285750">
              <a:buFont typeface="Arial" panose="020B0604020202020204" pitchFamily="34" charset="0"/>
              <a:buChar char="•"/>
            </a:pPr>
            <a:r>
              <a:rPr lang="en-IN" sz="2000" b="1" dirty="0">
                <a:solidFill>
                  <a:srgbClr val="FF0000"/>
                </a:solidFill>
              </a:rPr>
              <a:t>Anaconda</a:t>
            </a:r>
            <a:r>
              <a:rPr lang="en-IN" sz="2000" dirty="0"/>
              <a:t> is the most widely used Python distribution for data science and comes pre-loaded with all the most popular libraries and tools. </a:t>
            </a:r>
          </a:p>
          <a:p>
            <a:endParaRPr lang="en-IN" sz="2000" dirty="0"/>
          </a:p>
          <a:p>
            <a:pPr marL="285750" indent="-285750">
              <a:buFont typeface="Arial" panose="020B0604020202020204" pitchFamily="34" charset="0"/>
              <a:buChar char="•"/>
            </a:pPr>
            <a:r>
              <a:rPr lang="en-IN" sz="2000" b="1" dirty="0">
                <a:solidFill>
                  <a:srgbClr val="FF0000"/>
                </a:solidFill>
              </a:rPr>
              <a:t>Anaconda Navigator is a desktop GUI that comes along with Anaconda Individual Edition. </a:t>
            </a:r>
          </a:p>
          <a:p>
            <a:endParaRPr lang="en-IN" sz="2000" dirty="0"/>
          </a:p>
          <a:p>
            <a:pPr marL="285750" indent="-285750">
              <a:buFont typeface="Arial" panose="020B0604020202020204" pitchFamily="34" charset="0"/>
              <a:buChar char="•"/>
            </a:pPr>
            <a:r>
              <a:rPr lang="en-GB" sz="2000" dirty="0"/>
              <a:t>The </a:t>
            </a:r>
            <a:r>
              <a:rPr lang="en-GB" sz="2000" b="1" dirty="0" err="1">
                <a:solidFill>
                  <a:srgbClr val="FF0000"/>
                </a:solidFill>
              </a:rPr>
              <a:t>Jupyter</a:t>
            </a:r>
            <a:r>
              <a:rPr lang="en-GB" sz="2000" b="1" dirty="0">
                <a:solidFill>
                  <a:srgbClr val="FF0000"/>
                </a:solidFill>
              </a:rPr>
              <a:t> notebook </a:t>
            </a:r>
            <a:r>
              <a:rPr lang="en-GB" sz="2000" dirty="0"/>
              <a:t>application allows you to create and edit documents that display the input and output of a Python or R language script.  </a:t>
            </a:r>
          </a:p>
          <a:p>
            <a:endParaRPr lang="en-GB" sz="2000" dirty="0"/>
          </a:p>
          <a:p>
            <a:pPr marL="285750" indent="-285750">
              <a:buFont typeface="Arial" panose="020B0604020202020204" pitchFamily="34" charset="0"/>
              <a:buChar char="•"/>
            </a:pPr>
            <a:r>
              <a:rPr lang="en-IN" sz="2000" dirty="0" err="1"/>
              <a:t>Jupyter</a:t>
            </a:r>
            <a:r>
              <a:rPr lang="en-IN" sz="2000" dirty="0"/>
              <a:t> notebook integrates code and its output into a single document that combines visualizations, narrative text, mathematical equations, and other rich media. </a:t>
            </a:r>
            <a:endParaRPr lang="en-GB" sz="2000" dirty="0"/>
          </a:p>
        </p:txBody>
      </p:sp>
    </p:spTree>
    <p:extLst>
      <p:ext uri="{BB962C8B-B14F-4D97-AF65-F5344CB8AC3E}">
        <p14:creationId xmlns:p14="http://schemas.microsoft.com/office/powerpoint/2010/main" val="114556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2D14-24DA-6671-7FF5-6C490FEFE969}"/>
              </a:ext>
            </a:extLst>
          </p:cNvPr>
          <p:cNvSpPr>
            <a:spLocks noGrp="1"/>
          </p:cNvSpPr>
          <p:nvPr>
            <p:ph type="title"/>
          </p:nvPr>
        </p:nvSpPr>
        <p:spPr/>
        <p:txBody>
          <a:bodyPr/>
          <a:lstStyle/>
          <a:p>
            <a:r>
              <a:rPr lang="en-US" dirty="0"/>
              <a:t>Anaconda</a:t>
            </a:r>
          </a:p>
        </p:txBody>
      </p:sp>
      <p:sp>
        <p:nvSpPr>
          <p:cNvPr id="5" name="TextBox 4">
            <a:extLst>
              <a:ext uri="{FF2B5EF4-FFF2-40B4-BE49-F238E27FC236}">
                <a16:creationId xmlns:a16="http://schemas.microsoft.com/office/drawing/2014/main" id="{856AB82F-19C0-F85F-BACD-300213819DDE}"/>
              </a:ext>
            </a:extLst>
          </p:cNvPr>
          <p:cNvSpPr txBox="1"/>
          <p:nvPr/>
        </p:nvSpPr>
        <p:spPr>
          <a:xfrm>
            <a:off x="604434" y="1712390"/>
            <a:ext cx="11241202" cy="4855175"/>
          </a:xfrm>
          <a:prstGeom prst="rect">
            <a:avLst/>
          </a:prstGeom>
          <a:noFill/>
        </p:spPr>
        <p:txBody>
          <a:bodyPr wrap="square">
            <a:spAutoFit/>
          </a:bodyPr>
          <a:lstStyle/>
          <a:p>
            <a:pPr>
              <a:lnSpc>
                <a:spcPts val="3450"/>
              </a:lnSpc>
            </a:pPr>
            <a:r>
              <a:rPr lang="en-IN" sz="2000" b="1" i="0" dirty="0">
                <a:solidFill>
                  <a:srgbClr val="231F20"/>
                </a:solidFill>
                <a:effectLst/>
                <a:latin typeface="YAFdJs2qTWQ 0"/>
              </a:rPr>
              <a:t>Anaconda is a </a:t>
            </a:r>
            <a:r>
              <a:rPr lang="en-IN" sz="2000" b="1" i="0" dirty="0">
                <a:solidFill>
                  <a:srgbClr val="99391B"/>
                </a:solidFill>
                <a:effectLst/>
                <a:latin typeface="YAFdJs2qTWQ 0"/>
              </a:rPr>
              <a:t>distribution of Python and R designed specifically for data science and machine learning. It simplifies package management and deployment and includes many pre-installed libraries and tools.</a:t>
            </a:r>
          </a:p>
          <a:p>
            <a:pPr>
              <a:lnSpc>
                <a:spcPts val="3450"/>
              </a:lnSpc>
            </a:pPr>
            <a:endParaRPr lang="en-IN" dirty="0">
              <a:solidFill>
                <a:srgbClr val="231F20"/>
              </a:solidFill>
              <a:effectLst/>
              <a:latin typeface="YAFdJs2qTWQ 0"/>
            </a:endParaRPr>
          </a:p>
          <a:p>
            <a:pPr>
              <a:buFont typeface="Arial" panose="020B0604020202020204" pitchFamily="34" charset="0"/>
              <a:buChar char="•"/>
            </a:pPr>
            <a:r>
              <a:rPr lang="en-IN" b="1" i="0" dirty="0">
                <a:solidFill>
                  <a:srgbClr val="231F20"/>
                </a:solidFill>
                <a:effectLst/>
              </a:rPr>
              <a:t> Key Features:</a:t>
            </a:r>
            <a:endParaRPr lang="en-IN" dirty="0"/>
          </a:p>
          <a:p>
            <a:pPr marL="742950" lvl="1" indent="-285750">
              <a:buFont typeface="Arial" panose="020B0604020202020204" pitchFamily="34" charset="0"/>
              <a:buChar char="•"/>
            </a:pPr>
            <a:r>
              <a:rPr lang="en-IN" b="0" i="0" dirty="0">
                <a:solidFill>
                  <a:srgbClr val="231F20"/>
                </a:solidFill>
                <a:effectLst/>
              </a:rPr>
              <a:t>Package Manager: Uses </a:t>
            </a:r>
            <a:r>
              <a:rPr lang="en-IN" b="0" i="0" dirty="0" err="1">
                <a:solidFill>
                  <a:srgbClr val="231F20"/>
                </a:solidFill>
                <a:effectLst/>
              </a:rPr>
              <a:t>conda</a:t>
            </a:r>
            <a:r>
              <a:rPr lang="en-IN" b="0" i="0" dirty="0">
                <a:solidFill>
                  <a:srgbClr val="231F20"/>
                </a:solidFill>
                <a:effectLst/>
              </a:rPr>
              <a:t> for managing packages and environments.</a:t>
            </a:r>
            <a:endParaRPr lang="en-IN" dirty="0"/>
          </a:p>
          <a:p>
            <a:pPr marL="742950" lvl="1" indent="-285750">
              <a:buFont typeface="Arial" panose="020B0604020202020204" pitchFamily="34" charset="0"/>
              <a:buChar char="•"/>
            </a:pPr>
            <a:r>
              <a:rPr lang="en-IN" b="0" i="0" dirty="0">
                <a:solidFill>
                  <a:srgbClr val="231F20"/>
                </a:solidFill>
                <a:effectLst/>
              </a:rPr>
              <a:t>Pre-installed Libraries: Includes popular libraries like </a:t>
            </a:r>
            <a:r>
              <a:rPr lang="en-IN" b="0" i="0" dirty="0">
                <a:solidFill>
                  <a:srgbClr val="99391B"/>
                </a:solidFill>
                <a:effectLst/>
              </a:rPr>
              <a:t>NumPy, pandas, Matplotlib, TensorFlow, and Scikit-learn.</a:t>
            </a:r>
            <a:endParaRPr lang="en-IN" dirty="0"/>
          </a:p>
          <a:p>
            <a:pPr marL="742950" lvl="1" indent="-285750">
              <a:buFont typeface="Arial" panose="020B0604020202020204" pitchFamily="34" charset="0"/>
              <a:buChar char="•"/>
            </a:pPr>
            <a:r>
              <a:rPr lang="en-IN" b="0" i="0" dirty="0">
                <a:solidFill>
                  <a:srgbClr val="231F20"/>
                </a:solidFill>
                <a:effectLst/>
              </a:rPr>
              <a:t>Environment Management: Allows creating isolated environments to avoid conflicts between package versions.</a:t>
            </a:r>
            <a:endParaRPr lang="en-IN" dirty="0"/>
          </a:p>
          <a:p>
            <a:pPr marL="742950" lvl="1" indent="-285750">
              <a:buFont typeface="Arial" panose="020B0604020202020204" pitchFamily="34" charset="0"/>
              <a:buChar char="•"/>
            </a:pPr>
            <a:r>
              <a:rPr lang="en-IN" b="0" i="0" dirty="0">
                <a:solidFill>
                  <a:srgbClr val="231F20"/>
                </a:solidFill>
                <a:effectLst/>
              </a:rPr>
              <a:t>Cross-platform: Works on Windows, macOS, and Linux.</a:t>
            </a:r>
            <a:endParaRPr lang="en-IN" dirty="0"/>
          </a:p>
          <a:p>
            <a:pPr>
              <a:buFont typeface="Arial" panose="020B0604020202020204" pitchFamily="34" charset="0"/>
              <a:buChar char="•"/>
            </a:pPr>
            <a:r>
              <a:rPr lang="en-IN" b="1" i="0" dirty="0">
                <a:solidFill>
                  <a:srgbClr val="231F20"/>
                </a:solidFill>
                <a:effectLst/>
              </a:rPr>
              <a:t> Advantages:</a:t>
            </a:r>
            <a:endParaRPr lang="en-IN" dirty="0"/>
          </a:p>
          <a:p>
            <a:pPr marL="742950" lvl="1" indent="-285750">
              <a:buFont typeface="Arial" panose="020B0604020202020204" pitchFamily="34" charset="0"/>
              <a:buChar char="•"/>
            </a:pPr>
            <a:r>
              <a:rPr lang="en-IN" b="0" i="0" dirty="0">
                <a:solidFill>
                  <a:srgbClr val="231F20"/>
                </a:solidFill>
                <a:effectLst/>
              </a:rPr>
              <a:t>Easy setup for data science projects.</a:t>
            </a:r>
            <a:endParaRPr lang="en-IN" dirty="0"/>
          </a:p>
          <a:p>
            <a:pPr marL="742950" lvl="1" indent="-285750">
              <a:buFont typeface="Arial" panose="020B0604020202020204" pitchFamily="34" charset="0"/>
              <a:buChar char="•"/>
            </a:pPr>
            <a:r>
              <a:rPr lang="en-IN" b="0" i="0" dirty="0">
                <a:solidFill>
                  <a:srgbClr val="231F20"/>
                </a:solidFill>
                <a:effectLst/>
              </a:rPr>
              <a:t>Eliminates dependency conflicts.</a:t>
            </a:r>
            <a:endParaRPr lang="en-IN" dirty="0"/>
          </a:p>
          <a:p>
            <a:pPr marL="742950" lvl="1" indent="-285750">
              <a:buFont typeface="Arial" panose="020B0604020202020204" pitchFamily="34" charset="0"/>
              <a:buChar char="•"/>
            </a:pPr>
            <a:r>
              <a:rPr lang="en-IN" b="0" i="0" dirty="0">
                <a:solidFill>
                  <a:srgbClr val="231F20"/>
                </a:solidFill>
                <a:effectLst/>
              </a:rPr>
              <a:t>Includes tools like </a:t>
            </a:r>
            <a:r>
              <a:rPr lang="en-IN" b="0" i="0" dirty="0" err="1">
                <a:solidFill>
                  <a:srgbClr val="99391B"/>
                </a:solidFill>
                <a:effectLst/>
              </a:rPr>
              <a:t>Jupyter</a:t>
            </a:r>
            <a:r>
              <a:rPr lang="en-IN" b="0" i="0" dirty="0">
                <a:solidFill>
                  <a:srgbClr val="99391B"/>
                </a:solidFill>
                <a:effectLst/>
              </a:rPr>
              <a:t> Notebook, Spyder, and RStudio</a:t>
            </a:r>
            <a:r>
              <a:rPr lang="en-IN" b="0" i="0" dirty="0">
                <a:solidFill>
                  <a:srgbClr val="231F20"/>
                </a:solidFill>
                <a:effectLst/>
              </a:rPr>
              <a:t>.</a:t>
            </a:r>
            <a:endParaRPr lang="en-IN"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31552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B13-B9B8-23F7-2B9C-41540DEB25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E2CD14-E28E-7777-4C7E-0BB6C816576E}"/>
              </a:ext>
            </a:extLst>
          </p:cNvPr>
          <p:cNvSpPr>
            <a:spLocks noGrp="1"/>
          </p:cNvSpPr>
          <p:nvPr>
            <p:ph type="title"/>
          </p:nvPr>
        </p:nvSpPr>
        <p:spPr/>
        <p:txBody>
          <a:bodyPr/>
          <a:lstStyle/>
          <a:p>
            <a:r>
              <a:rPr lang="en-US" dirty="0" err="1"/>
              <a:t>Jupyter</a:t>
            </a:r>
            <a:r>
              <a:rPr lang="en-US" dirty="0"/>
              <a:t> </a:t>
            </a:r>
          </a:p>
        </p:txBody>
      </p:sp>
      <p:sp>
        <p:nvSpPr>
          <p:cNvPr id="5" name="TextBox 4">
            <a:extLst>
              <a:ext uri="{FF2B5EF4-FFF2-40B4-BE49-F238E27FC236}">
                <a16:creationId xmlns:a16="http://schemas.microsoft.com/office/drawing/2014/main" id="{E7C7B8B4-142C-02B2-77CD-22264895C600}"/>
              </a:ext>
            </a:extLst>
          </p:cNvPr>
          <p:cNvSpPr txBox="1"/>
          <p:nvPr/>
        </p:nvSpPr>
        <p:spPr>
          <a:xfrm>
            <a:off x="604434" y="1712390"/>
            <a:ext cx="11241202" cy="4750018"/>
          </a:xfrm>
          <a:prstGeom prst="rect">
            <a:avLst/>
          </a:prstGeom>
          <a:noFill/>
        </p:spPr>
        <p:txBody>
          <a:bodyPr wrap="square">
            <a:spAutoFit/>
          </a:bodyPr>
          <a:lstStyle/>
          <a:p>
            <a:pPr>
              <a:lnSpc>
                <a:spcPts val="3450"/>
              </a:lnSpc>
            </a:pPr>
            <a:endParaRPr lang="en-US" dirty="0">
              <a:solidFill>
                <a:srgbClr val="231F20"/>
              </a:solidFill>
              <a:effectLst/>
              <a:latin typeface="YAFdJs2qTWQ 0"/>
            </a:endParaRPr>
          </a:p>
          <a:p>
            <a:pPr>
              <a:lnSpc>
                <a:spcPts val="3450"/>
              </a:lnSpc>
            </a:pPr>
            <a:r>
              <a:rPr lang="en-US" sz="2000" b="1" i="0" dirty="0" err="1">
                <a:solidFill>
                  <a:srgbClr val="231F20"/>
                </a:solidFill>
                <a:effectLst/>
                <a:latin typeface="YAFdJs2qTWQ 0"/>
              </a:rPr>
              <a:t>Jupyter</a:t>
            </a:r>
            <a:r>
              <a:rPr lang="en-US" sz="2000" b="1" i="0" dirty="0">
                <a:solidFill>
                  <a:srgbClr val="231F20"/>
                </a:solidFill>
                <a:effectLst/>
                <a:latin typeface="YAFdJs2qTWQ 0"/>
              </a:rPr>
              <a:t> Notebook is an </a:t>
            </a:r>
            <a:r>
              <a:rPr lang="en-US" sz="2000" b="1" i="0" dirty="0">
                <a:solidFill>
                  <a:srgbClr val="99391B"/>
                </a:solidFill>
                <a:effectLst/>
                <a:latin typeface="YAFdJs2qTWQ 0"/>
              </a:rPr>
              <a:t>open-source web application that allows you to create and share documents containing live code, equations, visualizations, and narrative text.</a:t>
            </a:r>
          </a:p>
          <a:p>
            <a:pPr>
              <a:lnSpc>
                <a:spcPts val="3450"/>
              </a:lnSpc>
            </a:pPr>
            <a:endParaRPr lang="en-US" dirty="0">
              <a:solidFill>
                <a:srgbClr val="99391B"/>
              </a:solidFill>
              <a:effectLst/>
              <a:latin typeface="YAFdJs2qTWQ 0"/>
            </a:endParaRPr>
          </a:p>
          <a:p>
            <a:pPr>
              <a:buFont typeface="Arial" panose="020B0604020202020204" pitchFamily="34" charset="0"/>
              <a:buChar char="•"/>
            </a:pPr>
            <a:r>
              <a:rPr lang="en-US" b="1" i="0" dirty="0">
                <a:solidFill>
                  <a:srgbClr val="231F20"/>
                </a:solidFill>
                <a:effectLst/>
              </a:rPr>
              <a:t> Key Features:</a:t>
            </a:r>
            <a:endParaRPr lang="en-US" dirty="0"/>
          </a:p>
          <a:p>
            <a:pPr marL="742950" lvl="1" indent="-285750">
              <a:buFont typeface="Arial" panose="020B0604020202020204" pitchFamily="34" charset="0"/>
              <a:buChar char="•"/>
            </a:pPr>
            <a:r>
              <a:rPr lang="en-US" b="0" i="0" dirty="0">
                <a:solidFill>
                  <a:srgbClr val="231F20"/>
                </a:solidFill>
                <a:effectLst/>
              </a:rPr>
              <a:t>Interactive Coding: Supports running code interactively in cells.</a:t>
            </a:r>
            <a:endParaRPr lang="en-US" dirty="0"/>
          </a:p>
          <a:p>
            <a:pPr marL="742950" lvl="1" indent="-285750">
              <a:buFont typeface="Arial" panose="020B0604020202020204" pitchFamily="34" charset="0"/>
              <a:buChar char="•"/>
            </a:pPr>
            <a:r>
              <a:rPr lang="en-US" b="0" i="0" dirty="0">
                <a:solidFill>
                  <a:srgbClr val="231F20"/>
                </a:solidFill>
                <a:effectLst/>
              </a:rPr>
              <a:t>Supports Multiple Languages: Python, R, Julia, and more via kernels.</a:t>
            </a:r>
            <a:endParaRPr lang="en-US" dirty="0"/>
          </a:p>
          <a:p>
            <a:pPr marL="742950" lvl="1" indent="-285750">
              <a:buFont typeface="Arial" panose="020B0604020202020204" pitchFamily="34" charset="0"/>
              <a:buChar char="•"/>
            </a:pPr>
            <a:r>
              <a:rPr lang="en-US" b="0" i="0" dirty="0">
                <a:solidFill>
                  <a:srgbClr val="231F20"/>
                </a:solidFill>
                <a:effectLst/>
              </a:rPr>
              <a:t>Visualization Integration: Works seamlessly with visualization libraries like Matplotlib and Seaborn.</a:t>
            </a:r>
            <a:endParaRPr lang="en-US" dirty="0"/>
          </a:p>
          <a:p>
            <a:pPr marL="742950" lvl="1" indent="-285750">
              <a:buFont typeface="Arial" panose="020B0604020202020204" pitchFamily="34" charset="0"/>
              <a:buChar char="•"/>
            </a:pPr>
            <a:r>
              <a:rPr lang="en-US" b="0" i="0" dirty="0">
                <a:solidFill>
                  <a:srgbClr val="231F20"/>
                </a:solidFill>
                <a:effectLst/>
              </a:rPr>
              <a:t>Markdown Support: Allows writing explanatory text alongside code.</a:t>
            </a:r>
            <a:endParaRPr lang="en-US" dirty="0"/>
          </a:p>
          <a:p>
            <a:pPr>
              <a:buFont typeface="Arial" panose="020B0604020202020204" pitchFamily="34" charset="0"/>
              <a:buChar char="•"/>
            </a:pPr>
            <a:r>
              <a:rPr lang="en-US" b="1" i="0" dirty="0">
                <a:solidFill>
                  <a:srgbClr val="231F20"/>
                </a:solidFill>
                <a:effectLst/>
              </a:rPr>
              <a:t> Advantages:</a:t>
            </a:r>
            <a:endParaRPr lang="en-US" dirty="0"/>
          </a:p>
          <a:p>
            <a:pPr marL="742950" lvl="1" indent="-285750">
              <a:buFont typeface="Arial" panose="020B0604020202020204" pitchFamily="34" charset="0"/>
              <a:buChar char="•"/>
            </a:pPr>
            <a:r>
              <a:rPr lang="en-US" b="0" i="0" dirty="0">
                <a:solidFill>
                  <a:srgbClr val="231F20"/>
                </a:solidFill>
                <a:effectLst/>
              </a:rPr>
              <a:t>Ideal for exploratory data analysis (EDA).</a:t>
            </a:r>
            <a:endParaRPr lang="en-US" dirty="0"/>
          </a:p>
          <a:p>
            <a:pPr marL="742950" lvl="1" indent="-285750">
              <a:buFont typeface="Arial" panose="020B0604020202020204" pitchFamily="34" charset="0"/>
              <a:buChar char="•"/>
            </a:pPr>
            <a:r>
              <a:rPr lang="en-US" b="0" i="0" dirty="0">
                <a:solidFill>
                  <a:srgbClr val="231F20"/>
                </a:solidFill>
                <a:effectLst/>
              </a:rPr>
              <a:t>Facilitates collaboration by sharing “</a:t>
            </a:r>
            <a:r>
              <a:rPr lang="en-US" b="1" i="1" dirty="0">
                <a:solidFill>
                  <a:srgbClr val="99391B"/>
                </a:solidFill>
                <a:effectLst/>
              </a:rPr>
              <a:t>.</a:t>
            </a:r>
            <a:r>
              <a:rPr lang="en-US" b="1" i="1" dirty="0" err="1">
                <a:solidFill>
                  <a:srgbClr val="99391B"/>
                </a:solidFill>
                <a:effectLst/>
              </a:rPr>
              <a:t>ipynb</a:t>
            </a:r>
            <a:r>
              <a:rPr lang="en-US" b="1" i="1" dirty="0">
                <a:solidFill>
                  <a:srgbClr val="99391B"/>
                </a:solidFill>
                <a:effectLst/>
              </a:rPr>
              <a:t>” </a:t>
            </a:r>
            <a:r>
              <a:rPr lang="en-US" b="0" i="0" dirty="0">
                <a:solidFill>
                  <a:srgbClr val="231F20"/>
                </a:solidFill>
                <a:effectLst/>
              </a:rPr>
              <a:t>files.(File extension)</a:t>
            </a:r>
            <a:endParaRPr lang="en-US" dirty="0"/>
          </a:p>
          <a:p>
            <a:pPr marL="742950" lvl="1" indent="-285750">
              <a:buFont typeface="Arial" panose="020B0604020202020204" pitchFamily="34" charset="0"/>
              <a:buChar char="•"/>
            </a:pPr>
            <a:r>
              <a:rPr lang="en-US" b="0" i="0" dirty="0">
                <a:solidFill>
                  <a:srgbClr val="231F20"/>
                </a:solidFill>
                <a:effectLst/>
              </a:rPr>
              <a:t>Suitable for educational purposes.</a:t>
            </a:r>
            <a:endParaRPr lang="en-US" dirty="0"/>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338502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C3F34-A582-3CD9-E06E-1FE3835CFDAC}"/>
              </a:ext>
            </a:extLst>
          </p:cNvPr>
          <p:cNvSpPr>
            <a:spLocks noGrp="1"/>
          </p:cNvSpPr>
          <p:nvPr>
            <p:ph type="title"/>
          </p:nvPr>
        </p:nvSpPr>
        <p:spPr/>
        <p:txBody>
          <a:bodyPr/>
          <a:lstStyle/>
          <a:p>
            <a:r>
              <a:rPr lang="en-GB" dirty="0"/>
              <a:t>Download : Installation</a:t>
            </a:r>
            <a:endParaRPr lang="en-US" dirty="0"/>
          </a:p>
        </p:txBody>
      </p:sp>
      <p:pic>
        <p:nvPicPr>
          <p:cNvPr id="7" name="Picture 6">
            <a:extLst>
              <a:ext uri="{FF2B5EF4-FFF2-40B4-BE49-F238E27FC236}">
                <a16:creationId xmlns:a16="http://schemas.microsoft.com/office/drawing/2014/main" id="{1171E1F4-0AAA-2EDC-F721-8A597B1642EF}"/>
              </a:ext>
            </a:extLst>
          </p:cNvPr>
          <p:cNvPicPr>
            <a:picLocks noChangeAspect="1"/>
          </p:cNvPicPr>
          <p:nvPr/>
        </p:nvPicPr>
        <p:blipFill>
          <a:blip r:embed="rId2"/>
          <a:stretch>
            <a:fillRect/>
          </a:stretch>
        </p:blipFill>
        <p:spPr>
          <a:xfrm>
            <a:off x="224606" y="1503350"/>
            <a:ext cx="6517016" cy="2272888"/>
          </a:xfrm>
          <a:prstGeom prst="rect">
            <a:avLst/>
          </a:prstGeom>
        </p:spPr>
      </p:pic>
      <p:pic>
        <p:nvPicPr>
          <p:cNvPr id="9" name="Picture 8">
            <a:extLst>
              <a:ext uri="{FF2B5EF4-FFF2-40B4-BE49-F238E27FC236}">
                <a16:creationId xmlns:a16="http://schemas.microsoft.com/office/drawing/2014/main" id="{021F6A72-F0D8-80EC-0B5F-779D58784B17}"/>
              </a:ext>
            </a:extLst>
          </p:cNvPr>
          <p:cNvPicPr>
            <a:picLocks noChangeAspect="1"/>
          </p:cNvPicPr>
          <p:nvPr/>
        </p:nvPicPr>
        <p:blipFill>
          <a:blip r:embed="rId3"/>
          <a:stretch>
            <a:fillRect/>
          </a:stretch>
        </p:blipFill>
        <p:spPr>
          <a:xfrm>
            <a:off x="5336933" y="3202877"/>
            <a:ext cx="6517015" cy="3295574"/>
          </a:xfrm>
          <a:prstGeom prst="rect">
            <a:avLst/>
          </a:prstGeom>
        </p:spPr>
      </p:pic>
    </p:spTree>
    <p:extLst>
      <p:ext uri="{BB962C8B-B14F-4D97-AF65-F5344CB8AC3E}">
        <p14:creationId xmlns:p14="http://schemas.microsoft.com/office/powerpoint/2010/main" val="377543721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2.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0C04F-E7AC-41AB-9C6D-1B1BB88BFF7F}">
  <ds:schemaRefs>
    <ds:schemaRef ds:uri="http://schemas.openxmlformats.org/package/2006/metadata/core-properties"/>
    <ds:schemaRef ds:uri="http://schemas.microsoft.com/office/2006/documentManagement/types"/>
    <ds:schemaRef ds:uri="4873beb7-5857-4685-be1f-d57550cc96cc"/>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59488</TotalTime>
  <Words>2028</Words>
  <Application>Microsoft Office PowerPoint</Application>
  <PresentationFormat>Widescreen</PresentationFormat>
  <Paragraphs>238</Paragraphs>
  <Slides>51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Arial Unicode MS</vt:lpstr>
      <vt:lpstr>Calibri</vt:lpstr>
      <vt:lpstr>Segoe UI</vt:lpstr>
      <vt:lpstr>Segoe UI Light</vt:lpstr>
      <vt:lpstr>YAFdJs2qTWQ 0</vt:lpstr>
      <vt:lpstr>WelcomeDoc</vt:lpstr>
      <vt:lpstr>Machine Learning Using Python</vt:lpstr>
      <vt:lpstr>Compiler </vt:lpstr>
      <vt:lpstr>Interpreter </vt:lpstr>
      <vt:lpstr>Compiler Vs Interpreter</vt:lpstr>
      <vt:lpstr>Python Introduction</vt:lpstr>
      <vt:lpstr>Python Environment</vt:lpstr>
      <vt:lpstr>Anaconda</vt:lpstr>
      <vt:lpstr>Jupyter </vt:lpstr>
      <vt:lpstr>Download : Installation</vt:lpstr>
      <vt:lpstr>Download : Installation</vt:lpstr>
      <vt:lpstr>Anaconda Navigator: A graphical user interface for managing environments, packages, and launching applications like Jupyter Notebook, Spyder, and RStudio.  Jupyter Notebook: A web-based tool for writing and executing live Python code, visualizing data, and creating interactive documents.  Spyder: An integrated development environment (IDE) for Python, designed for data science and scientific computing with advanced debugging and variable exploration.  Anaconda Prompt: A command-line interface pre-configured for managing Anaconda environments and running Python/Conda commands.  Anaconda Powershell Prompt: A Windows Powershell interface optimized for working with Conda environments and packages, providing more scripting capabilities.</vt:lpstr>
      <vt:lpstr>Launching Jupyter Notebook</vt:lpstr>
      <vt:lpstr>Basic - Jupyter Commands</vt:lpstr>
      <vt:lpstr>Components of Jupyter Notebook</vt:lpstr>
      <vt:lpstr>Components of Jupyter Notebook</vt:lpstr>
      <vt:lpstr>PowerPoint Presentation</vt:lpstr>
      <vt:lpstr>PowerPoint Presentation</vt:lpstr>
      <vt:lpstr>Create Folder and Python Script File </vt:lpstr>
      <vt:lpstr>First Notebook File </vt:lpstr>
      <vt:lpstr> Variables Datatypes Operators  Conditional Statements Loops Functions</vt:lpstr>
      <vt:lpstr>Variables </vt:lpstr>
      <vt:lpstr>PowerPoint Presentation</vt:lpstr>
      <vt:lpstr>Basic Data Types</vt:lpstr>
      <vt:lpstr>Python – Data Types</vt:lpstr>
      <vt:lpstr>Python – Data Types</vt:lpstr>
      <vt:lpstr>Python – Data Types </vt:lpstr>
      <vt:lpstr>Advanced Data Types </vt:lpstr>
      <vt:lpstr>Advanced Data Types  </vt:lpstr>
      <vt:lpstr>Advanced Data Types</vt:lpstr>
      <vt:lpstr>Advanced Data Types</vt:lpstr>
      <vt:lpstr>Advanced Data Types</vt:lpstr>
      <vt:lpstr>Comparison: List / Tuple / Dictionary </vt:lpstr>
      <vt:lpstr>Python - Operators</vt:lpstr>
      <vt:lpstr>Operators </vt:lpstr>
      <vt:lpstr>Operator</vt:lpstr>
      <vt:lpstr>Operator</vt:lpstr>
      <vt:lpstr>Operators – Practice </vt:lpstr>
      <vt:lpstr>Operators – Practice </vt:lpstr>
      <vt:lpstr>Conditional Statements: If/elif/Else</vt:lpstr>
      <vt:lpstr>IF STATEMENTS </vt:lpstr>
      <vt:lpstr>IF STATEMENTS </vt:lpstr>
      <vt:lpstr>PowerPoint Presentation</vt:lpstr>
      <vt:lpstr>LOOPS –  for/ while</vt:lpstr>
      <vt:lpstr>For Loop</vt:lpstr>
      <vt:lpstr>PowerPoint Presentation</vt:lpstr>
      <vt:lpstr>While Loop</vt:lpstr>
      <vt:lpstr>PowerPoint Presentation</vt:lpstr>
      <vt:lpstr>For Vs WHILE loop</vt:lpstr>
      <vt:lpstr>Functions</vt:lpstr>
      <vt:lpstr>Functions </vt:lpstr>
      <vt:lpstr>Functions – Parameters &amp; Arguments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UiPath - Installation</dc:title>
  <dc:creator>Windows User</dc:creator>
  <cp:keywords/>
  <cp:lastModifiedBy>arpana 1</cp:lastModifiedBy>
  <cp:revision>190</cp:revision>
  <dcterms:created xsi:type="dcterms:W3CDTF">2021-09-20T08:48:52Z</dcterms:created>
  <dcterms:modified xsi:type="dcterms:W3CDTF">2025-01-22T08:50:19Z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